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14400213" cy="32399288"/>
  <p:notesSz cx="6858000" cy="9144000"/>
  <p:defaultTextStyle>
    <a:defPPr>
      <a:defRPr lang="zh-CN"/>
    </a:defPPr>
    <a:lvl1pPr marL="0" algn="l" defTabSz="2246315" rtl="0" eaLnBrk="1" latinLnBrk="0" hangingPunct="1">
      <a:defRPr sz="4422" kern="1200">
        <a:solidFill>
          <a:schemeClr val="tx1"/>
        </a:solidFill>
        <a:latin typeface="+mn-lt"/>
        <a:ea typeface="+mn-ea"/>
        <a:cs typeface="+mn-cs"/>
      </a:defRPr>
    </a:lvl1pPr>
    <a:lvl2pPr marL="1123158" algn="l" defTabSz="2246315" rtl="0" eaLnBrk="1" latinLnBrk="0" hangingPunct="1">
      <a:defRPr sz="4422" kern="1200">
        <a:solidFill>
          <a:schemeClr val="tx1"/>
        </a:solidFill>
        <a:latin typeface="+mn-lt"/>
        <a:ea typeface="+mn-ea"/>
        <a:cs typeface="+mn-cs"/>
      </a:defRPr>
    </a:lvl2pPr>
    <a:lvl3pPr marL="2246315" algn="l" defTabSz="2246315" rtl="0" eaLnBrk="1" latinLnBrk="0" hangingPunct="1">
      <a:defRPr sz="4422" kern="1200">
        <a:solidFill>
          <a:schemeClr val="tx1"/>
        </a:solidFill>
        <a:latin typeface="+mn-lt"/>
        <a:ea typeface="+mn-ea"/>
        <a:cs typeface="+mn-cs"/>
      </a:defRPr>
    </a:lvl3pPr>
    <a:lvl4pPr marL="3369473" algn="l" defTabSz="2246315" rtl="0" eaLnBrk="1" latinLnBrk="0" hangingPunct="1">
      <a:defRPr sz="4422" kern="1200">
        <a:solidFill>
          <a:schemeClr val="tx1"/>
        </a:solidFill>
        <a:latin typeface="+mn-lt"/>
        <a:ea typeface="+mn-ea"/>
        <a:cs typeface="+mn-cs"/>
      </a:defRPr>
    </a:lvl4pPr>
    <a:lvl5pPr marL="4492630" algn="l" defTabSz="2246315" rtl="0" eaLnBrk="1" latinLnBrk="0" hangingPunct="1">
      <a:defRPr sz="4422" kern="1200">
        <a:solidFill>
          <a:schemeClr val="tx1"/>
        </a:solidFill>
        <a:latin typeface="+mn-lt"/>
        <a:ea typeface="+mn-ea"/>
        <a:cs typeface="+mn-cs"/>
      </a:defRPr>
    </a:lvl5pPr>
    <a:lvl6pPr marL="5615788" algn="l" defTabSz="2246315" rtl="0" eaLnBrk="1" latinLnBrk="0" hangingPunct="1">
      <a:defRPr sz="4422" kern="1200">
        <a:solidFill>
          <a:schemeClr val="tx1"/>
        </a:solidFill>
        <a:latin typeface="+mn-lt"/>
        <a:ea typeface="+mn-ea"/>
        <a:cs typeface="+mn-cs"/>
      </a:defRPr>
    </a:lvl6pPr>
    <a:lvl7pPr marL="6738945" algn="l" defTabSz="2246315" rtl="0" eaLnBrk="1" latinLnBrk="0" hangingPunct="1">
      <a:defRPr sz="4422" kern="1200">
        <a:solidFill>
          <a:schemeClr val="tx1"/>
        </a:solidFill>
        <a:latin typeface="+mn-lt"/>
        <a:ea typeface="+mn-ea"/>
        <a:cs typeface="+mn-cs"/>
      </a:defRPr>
    </a:lvl7pPr>
    <a:lvl8pPr marL="7862103" algn="l" defTabSz="2246315" rtl="0" eaLnBrk="1" latinLnBrk="0" hangingPunct="1">
      <a:defRPr sz="4422" kern="1200">
        <a:solidFill>
          <a:schemeClr val="tx1"/>
        </a:solidFill>
        <a:latin typeface="+mn-lt"/>
        <a:ea typeface="+mn-ea"/>
        <a:cs typeface="+mn-cs"/>
      </a:defRPr>
    </a:lvl8pPr>
    <a:lvl9pPr marL="8985260" algn="l" defTabSz="2246315" rtl="0" eaLnBrk="1" latinLnBrk="0" hangingPunct="1">
      <a:defRPr sz="442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B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013"/>
    <p:restoredTop sz="94696"/>
  </p:normalViewPr>
  <p:slideViewPr>
    <p:cSldViewPr snapToGrid="0" snapToObjects="1">
      <p:cViewPr>
        <p:scale>
          <a:sx n="134" d="100"/>
          <a:sy n="134" d="100"/>
        </p:scale>
        <p:origin x="62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094FD-176C-7B45-BC6D-86ABA00CAB83}" type="datetimeFigureOut">
              <a:rPr kumimoji="1" lang="zh-CN" altLang="en-US" smtClean="0"/>
              <a:t>2019/7/20</a:t>
            </a:fld>
            <a:endParaRPr kumimoji="1" lang="zh-CN" altLang="en-US"/>
          </a:p>
        </p:txBody>
      </p:sp>
      <p:sp>
        <p:nvSpPr>
          <p:cNvPr id="4" name="幻灯片图像占位符 3"/>
          <p:cNvSpPr>
            <a:spLocks noGrp="1" noRot="1" noChangeAspect="1"/>
          </p:cNvSpPr>
          <p:nvPr>
            <p:ph type="sldImg" idx="2"/>
          </p:nvPr>
        </p:nvSpPr>
        <p:spPr>
          <a:xfrm>
            <a:off x="2743200" y="1143000"/>
            <a:ext cx="13716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BA588-F24A-9C48-A1B5-5146DB884852}" type="slidenum">
              <a:rPr kumimoji="1" lang="zh-CN" altLang="en-US" smtClean="0"/>
              <a:t>‹#›</a:t>
            </a:fld>
            <a:endParaRPr kumimoji="1" lang="zh-CN" altLang="en-US"/>
          </a:p>
        </p:txBody>
      </p:sp>
    </p:spTree>
    <p:extLst>
      <p:ext uri="{BB962C8B-B14F-4D97-AF65-F5344CB8AC3E}">
        <p14:creationId xmlns:p14="http://schemas.microsoft.com/office/powerpoint/2010/main" val="208188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C4BA588-F24A-9C48-A1B5-5146DB884852}" type="slidenum">
              <a:rPr kumimoji="1" lang="zh-CN" altLang="en-US" smtClean="0"/>
              <a:t>1</a:t>
            </a:fld>
            <a:endParaRPr kumimoji="1" lang="zh-CN" altLang="en-US"/>
          </a:p>
        </p:txBody>
      </p:sp>
    </p:spTree>
    <p:extLst>
      <p:ext uri="{BB962C8B-B14F-4D97-AF65-F5344CB8AC3E}">
        <p14:creationId xmlns:p14="http://schemas.microsoft.com/office/powerpoint/2010/main" val="1244822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80016" y="5302386"/>
            <a:ext cx="12240181" cy="11279752"/>
          </a:xfrm>
        </p:spPr>
        <p:txBody>
          <a:bodyPr anchor="b"/>
          <a:lstStyle>
            <a:lvl1pPr algn="ctr">
              <a:defRPr sz="9449"/>
            </a:lvl1pPr>
          </a:lstStyle>
          <a:p>
            <a:r>
              <a:rPr lang="zh-CN" altLang="en-US"/>
              <a:t>单击此处编辑母版标题样式</a:t>
            </a:r>
            <a:endParaRPr lang="en-US" dirty="0"/>
          </a:p>
        </p:txBody>
      </p:sp>
      <p:sp>
        <p:nvSpPr>
          <p:cNvPr id="3" name="Subtitle 2"/>
          <p:cNvSpPr>
            <a:spLocks noGrp="1"/>
          </p:cNvSpPr>
          <p:nvPr>
            <p:ph type="subTitle" idx="1"/>
          </p:nvPr>
        </p:nvSpPr>
        <p:spPr>
          <a:xfrm>
            <a:off x="1800027" y="17017128"/>
            <a:ext cx="10800160" cy="7822326"/>
          </a:xfrm>
        </p:spPr>
        <p:txBody>
          <a:bodyPr/>
          <a:lstStyle>
            <a:lvl1pPr marL="0" indent="0" algn="ctr">
              <a:buNone/>
              <a:defRPr sz="3780"/>
            </a:lvl1pPr>
            <a:lvl2pPr marL="719999" indent="0" algn="ctr">
              <a:buNone/>
              <a:defRPr sz="3150"/>
            </a:lvl2pPr>
            <a:lvl3pPr marL="1439997" indent="0" algn="ctr">
              <a:buNone/>
              <a:defRPr sz="2835"/>
            </a:lvl3pPr>
            <a:lvl4pPr marL="2159996" indent="0" algn="ctr">
              <a:buNone/>
              <a:defRPr sz="2520"/>
            </a:lvl4pPr>
            <a:lvl5pPr marL="2879994" indent="0" algn="ctr">
              <a:buNone/>
              <a:defRPr sz="2520"/>
            </a:lvl5pPr>
            <a:lvl6pPr marL="3599993" indent="0" algn="ctr">
              <a:buNone/>
              <a:defRPr sz="2520"/>
            </a:lvl6pPr>
            <a:lvl7pPr marL="4319991" indent="0" algn="ctr">
              <a:buNone/>
              <a:defRPr sz="2520"/>
            </a:lvl7pPr>
            <a:lvl8pPr marL="5039990" indent="0" algn="ctr">
              <a:buNone/>
              <a:defRPr sz="2520"/>
            </a:lvl8pPr>
            <a:lvl9pPr marL="5759988" indent="0" algn="ctr">
              <a:buNone/>
              <a:defRPr sz="252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3" y="1724962"/>
            <a:ext cx="3105046" cy="2745689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015" y="1724962"/>
            <a:ext cx="9135135" cy="274568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82515" y="8077332"/>
            <a:ext cx="12420184" cy="13477201"/>
          </a:xfrm>
        </p:spPr>
        <p:txBody>
          <a:bodyPr anchor="b"/>
          <a:lstStyle>
            <a:lvl1pPr>
              <a:defRPr sz="9449"/>
            </a:lvl1pPr>
          </a:lstStyle>
          <a:p>
            <a:r>
              <a:rPr lang="zh-CN" altLang="en-US"/>
              <a:t>单击此处编辑母版标题样式</a:t>
            </a:r>
            <a:endParaRPr lang="en-US" dirty="0"/>
          </a:p>
        </p:txBody>
      </p:sp>
      <p:sp>
        <p:nvSpPr>
          <p:cNvPr id="3" name="Text Placeholder 2"/>
          <p:cNvSpPr>
            <a:spLocks noGrp="1"/>
          </p:cNvSpPr>
          <p:nvPr>
            <p:ph type="body" idx="1"/>
          </p:nvPr>
        </p:nvSpPr>
        <p:spPr>
          <a:xfrm>
            <a:off x="982515" y="21682033"/>
            <a:ext cx="12420184" cy="7087342"/>
          </a:xfrm>
        </p:spPr>
        <p:txBody>
          <a:bodyPr/>
          <a:lstStyle>
            <a:lvl1pPr marL="0" indent="0">
              <a:buNone/>
              <a:defRPr sz="3780">
                <a:solidFill>
                  <a:schemeClr val="tx1"/>
                </a:solidFill>
              </a:defRPr>
            </a:lvl1pPr>
            <a:lvl2pPr marL="719999" indent="0">
              <a:buNone/>
              <a:defRPr sz="3150">
                <a:solidFill>
                  <a:schemeClr val="tx1">
                    <a:tint val="75000"/>
                  </a:schemeClr>
                </a:solidFill>
              </a:defRPr>
            </a:lvl2pPr>
            <a:lvl3pPr marL="1439997" indent="0">
              <a:buNone/>
              <a:defRPr sz="2835">
                <a:solidFill>
                  <a:schemeClr val="tx1">
                    <a:tint val="75000"/>
                  </a:schemeClr>
                </a:solidFill>
              </a:defRPr>
            </a:lvl3pPr>
            <a:lvl4pPr marL="2159996" indent="0">
              <a:buNone/>
              <a:defRPr sz="2520">
                <a:solidFill>
                  <a:schemeClr val="tx1">
                    <a:tint val="75000"/>
                  </a:schemeClr>
                </a:solidFill>
              </a:defRPr>
            </a:lvl4pPr>
            <a:lvl5pPr marL="2879994" indent="0">
              <a:buNone/>
              <a:defRPr sz="2520">
                <a:solidFill>
                  <a:schemeClr val="tx1">
                    <a:tint val="75000"/>
                  </a:schemeClr>
                </a:solidFill>
              </a:defRPr>
            </a:lvl5pPr>
            <a:lvl6pPr marL="3599993" indent="0">
              <a:buNone/>
              <a:defRPr sz="2520">
                <a:solidFill>
                  <a:schemeClr val="tx1">
                    <a:tint val="75000"/>
                  </a:schemeClr>
                </a:solidFill>
              </a:defRPr>
            </a:lvl6pPr>
            <a:lvl7pPr marL="4319991" indent="0">
              <a:buNone/>
              <a:defRPr sz="2520">
                <a:solidFill>
                  <a:schemeClr val="tx1">
                    <a:tint val="75000"/>
                  </a:schemeClr>
                </a:solidFill>
              </a:defRPr>
            </a:lvl7pPr>
            <a:lvl8pPr marL="5039990" indent="0">
              <a:buNone/>
              <a:defRPr sz="2520">
                <a:solidFill>
                  <a:schemeClr val="tx1">
                    <a:tint val="75000"/>
                  </a:schemeClr>
                </a:solidFill>
              </a:defRPr>
            </a:lvl8pPr>
            <a:lvl9pPr marL="5759988" indent="0">
              <a:buNone/>
              <a:defRPr sz="252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90014" y="8624810"/>
            <a:ext cx="6120091" cy="20557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290108" y="8624810"/>
            <a:ext cx="6120091" cy="20557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91890" y="1724969"/>
            <a:ext cx="12420184" cy="626236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91892" y="7942328"/>
            <a:ext cx="6091964" cy="3892412"/>
          </a:xfrm>
        </p:spPr>
        <p:txBody>
          <a:bodyPr anchor="b"/>
          <a:lstStyle>
            <a:lvl1pPr marL="0" indent="0">
              <a:buNone/>
              <a:defRPr sz="3780" b="1"/>
            </a:lvl1pPr>
            <a:lvl2pPr marL="719999" indent="0">
              <a:buNone/>
              <a:defRPr sz="3150" b="1"/>
            </a:lvl2pPr>
            <a:lvl3pPr marL="1439997" indent="0">
              <a:buNone/>
              <a:defRPr sz="2835" b="1"/>
            </a:lvl3pPr>
            <a:lvl4pPr marL="2159996" indent="0">
              <a:buNone/>
              <a:defRPr sz="2520" b="1"/>
            </a:lvl4pPr>
            <a:lvl5pPr marL="2879994" indent="0">
              <a:buNone/>
              <a:defRPr sz="2520" b="1"/>
            </a:lvl5pPr>
            <a:lvl6pPr marL="3599993" indent="0">
              <a:buNone/>
              <a:defRPr sz="2520" b="1"/>
            </a:lvl6pPr>
            <a:lvl7pPr marL="4319991" indent="0">
              <a:buNone/>
              <a:defRPr sz="2520" b="1"/>
            </a:lvl7pPr>
            <a:lvl8pPr marL="5039990" indent="0">
              <a:buNone/>
              <a:defRPr sz="2520" b="1"/>
            </a:lvl8pPr>
            <a:lvl9pPr marL="5759988" indent="0">
              <a:buNone/>
              <a:defRPr sz="2520" b="1"/>
            </a:lvl9pPr>
          </a:lstStyle>
          <a:p>
            <a:pPr lvl="0"/>
            <a:r>
              <a:rPr lang="zh-CN" altLang="en-US"/>
              <a:t>单击此处编辑母版文本样式</a:t>
            </a:r>
          </a:p>
        </p:txBody>
      </p:sp>
      <p:sp>
        <p:nvSpPr>
          <p:cNvPr id="4" name="Content Placeholder 3"/>
          <p:cNvSpPr>
            <a:spLocks noGrp="1"/>
          </p:cNvSpPr>
          <p:nvPr>
            <p:ph sz="half" idx="2"/>
          </p:nvPr>
        </p:nvSpPr>
        <p:spPr>
          <a:xfrm>
            <a:off x="991892" y="11834740"/>
            <a:ext cx="6091964" cy="174071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290109" y="7942328"/>
            <a:ext cx="6121966" cy="3892412"/>
          </a:xfrm>
        </p:spPr>
        <p:txBody>
          <a:bodyPr anchor="b"/>
          <a:lstStyle>
            <a:lvl1pPr marL="0" indent="0">
              <a:buNone/>
              <a:defRPr sz="3780" b="1"/>
            </a:lvl1pPr>
            <a:lvl2pPr marL="719999" indent="0">
              <a:buNone/>
              <a:defRPr sz="3150" b="1"/>
            </a:lvl2pPr>
            <a:lvl3pPr marL="1439997" indent="0">
              <a:buNone/>
              <a:defRPr sz="2835" b="1"/>
            </a:lvl3pPr>
            <a:lvl4pPr marL="2159996" indent="0">
              <a:buNone/>
              <a:defRPr sz="2520" b="1"/>
            </a:lvl4pPr>
            <a:lvl5pPr marL="2879994" indent="0">
              <a:buNone/>
              <a:defRPr sz="2520" b="1"/>
            </a:lvl5pPr>
            <a:lvl6pPr marL="3599993" indent="0">
              <a:buNone/>
              <a:defRPr sz="2520" b="1"/>
            </a:lvl6pPr>
            <a:lvl7pPr marL="4319991" indent="0">
              <a:buNone/>
              <a:defRPr sz="2520" b="1"/>
            </a:lvl7pPr>
            <a:lvl8pPr marL="5039990" indent="0">
              <a:buNone/>
              <a:defRPr sz="2520" b="1"/>
            </a:lvl8pPr>
            <a:lvl9pPr marL="5759988" indent="0">
              <a:buNone/>
              <a:defRPr sz="2520" b="1"/>
            </a:lvl9pPr>
          </a:lstStyle>
          <a:p>
            <a:pPr lvl="0"/>
            <a:r>
              <a:rPr lang="zh-CN" altLang="en-US"/>
              <a:t>单击此处编辑母版文本样式</a:t>
            </a:r>
          </a:p>
        </p:txBody>
      </p:sp>
      <p:sp>
        <p:nvSpPr>
          <p:cNvPr id="6" name="Content Placeholder 5"/>
          <p:cNvSpPr>
            <a:spLocks noGrp="1"/>
          </p:cNvSpPr>
          <p:nvPr>
            <p:ph sz="quarter" idx="4"/>
          </p:nvPr>
        </p:nvSpPr>
        <p:spPr>
          <a:xfrm>
            <a:off x="7290109" y="11834740"/>
            <a:ext cx="6121966" cy="174071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0" y="2159952"/>
            <a:ext cx="4644444" cy="7559834"/>
          </a:xfrm>
        </p:spPr>
        <p:txBody>
          <a:bodyPr anchor="b"/>
          <a:lstStyle>
            <a:lvl1pPr>
              <a:defRPr sz="5039"/>
            </a:lvl1pPr>
          </a:lstStyle>
          <a:p>
            <a:r>
              <a:rPr lang="zh-CN" altLang="en-US"/>
              <a:t>单击此处编辑母版标题样式</a:t>
            </a:r>
            <a:endParaRPr lang="en-US" dirty="0"/>
          </a:p>
        </p:txBody>
      </p:sp>
      <p:sp>
        <p:nvSpPr>
          <p:cNvPr id="3" name="Content Placeholder 2"/>
          <p:cNvSpPr>
            <a:spLocks noGrp="1"/>
          </p:cNvSpPr>
          <p:nvPr>
            <p:ph idx="1"/>
          </p:nvPr>
        </p:nvSpPr>
        <p:spPr>
          <a:xfrm>
            <a:off x="6121966" y="4664905"/>
            <a:ext cx="7290108" cy="23024494"/>
          </a:xfrm>
        </p:spPr>
        <p:txBody>
          <a:bodyPr/>
          <a:lstStyle>
            <a:lvl1pPr>
              <a:defRPr sz="5039"/>
            </a:lvl1pPr>
            <a:lvl2pPr>
              <a:defRPr sz="4409"/>
            </a:lvl2pPr>
            <a:lvl3pPr>
              <a:defRPr sz="3780"/>
            </a:lvl3pPr>
            <a:lvl4pPr>
              <a:defRPr sz="3150"/>
            </a:lvl4pPr>
            <a:lvl5pPr>
              <a:defRPr sz="3150"/>
            </a:lvl5pPr>
            <a:lvl6pPr>
              <a:defRPr sz="3150"/>
            </a:lvl6pPr>
            <a:lvl7pPr>
              <a:defRPr sz="3150"/>
            </a:lvl7pPr>
            <a:lvl8pPr>
              <a:defRPr sz="3150"/>
            </a:lvl8pPr>
            <a:lvl9pPr>
              <a:defRPr sz="315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91890" y="9719786"/>
            <a:ext cx="4644444" cy="18007107"/>
          </a:xfrm>
        </p:spPr>
        <p:txBody>
          <a:bodyPr/>
          <a:lstStyle>
            <a:lvl1pPr marL="0" indent="0">
              <a:buNone/>
              <a:defRPr sz="2520"/>
            </a:lvl1pPr>
            <a:lvl2pPr marL="719999" indent="0">
              <a:buNone/>
              <a:defRPr sz="2205"/>
            </a:lvl2pPr>
            <a:lvl3pPr marL="1439997" indent="0">
              <a:buNone/>
              <a:defRPr sz="1890"/>
            </a:lvl3pPr>
            <a:lvl4pPr marL="2159996" indent="0">
              <a:buNone/>
              <a:defRPr sz="1575"/>
            </a:lvl4pPr>
            <a:lvl5pPr marL="2879994" indent="0">
              <a:buNone/>
              <a:defRPr sz="1575"/>
            </a:lvl5pPr>
            <a:lvl6pPr marL="3599993" indent="0">
              <a:buNone/>
              <a:defRPr sz="1575"/>
            </a:lvl6pPr>
            <a:lvl7pPr marL="4319991" indent="0">
              <a:buNone/>
              <a:defRPr sz="1575"/>
            </a:lvl7pPr>
            <a:lvl8pPr marL="5039990" indent="0">
              <a:buNone/>
              <a:defRPr sz="1575"/>
            </a:lvl8pPr>
            <a:lvl9pPr marL="5759988" indent="0">
              <a:buNone/>
              <a:defRPr sz="15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91890" y="2159952"/>
            <a:ext cx="4644444" cy="7559834"/>
          </a:xfrm>
        </p:spPr>
        <p:txBody>
          <a:bodyPr anchor="b"/>
          <a:lstStyle>
            <a:lvl1pPr>
              <a:defRPr sz="503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121966" y="4664905"/>
            <a:ext cx="7290108" cy="23024494"/>
          </a:xfrm>
        </p:spPr>
        <p:txBody>
          <a:bodyPr anchor="t"/>
          <a:lstStyle>
            <a:lvl1pPr marL="0" indent="0">
              <a:buNone/>
              <a:defRPr sz="5039"/>
            </a:lvl1pPr>
            <a:lvl2pPr marL="719999" indent="0">
              <a:buNone/>
              <a:defRPr sz="4409"/>
            </a:lvl2pPr>
            <a:lvl3pPr marL="1439997" indent="0">
              <a:buNone/>
              <a:defRPr sz="3780"/>
            </a:lvl3pPr>
            <a:lvl4pPr marL="2159996" indent="0">
              <a:buNone/>
              <a:defRPr sz="3150"/>
            </a:lvl4pPr>
            <a:lvl5pPr marL="2879994" indent="0">
              <a:buNone/>
              <a:defRPr sz="3150"/>
            </a:lvl5pPr>
            <a:lvl6pPr marL="3599993" indent="0">
              <a:buNone/>
              <a:defRPr sz="3150"/>
            </a:lvl6pPr>
            <a:lvl7pPr marL="4319991" indent="0">
              <a:buNone/>
              <a:defRPr sz="3150"/>
            </a:lvl7pPr>
            <a:lvl8pPr marL="5039990" indent="0">
              <a:buNone/>
              <a:defRPr sz="3150"/>
            </a:lvl8pPr>
            <a:lvl9pPr marL="5759988" indent="0">
              <a:buNone/>
              <a:defRPr sz="315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991890" y="9719786"/>
            <a:ext cx="4644444" cy="18007107"/>
          </a:xfrm>
        </p:spPr>
        <p:txBody>
          <a:bodyPr/>
          <a:lstStyle>
            <a:lvl1pPr marL="0" indent="0">
              <a:buNone/>
              <a:defRPr sz="2520"/>
            </a:lvl1pPr>
            <a:lvl2pPr marL="719999" indent="0">
              <a:buNone/>
              <a:defRPr sz="2205"/>
            </a:lvl2pPr>
            <a:lvl3pPr marL="1439997" indent="0">
              <a:buNone/>
              <a:defRPr sz="1890"/>
            </a:lvl3pPr>
            <a:lvl4pPr marL="2159996" indent="0">
              <a:buNone/>
              <a:defRPr sz="1575"/>
            </a:lvl4pPr>
            <a:lvl5pPr marL="2879994" indent="0">
              <a:buNone/>
              <a:defRPr sz="1575"/>
            </a:lvl5pPr>
            <a:lvl6pPr marL="3599993" indent="0">
              <a:buNone/>
              <a:defRPr sz="1575"/>
            </a:lvl6pPr>
            <a:lvl7pPr marL="4319991" indent="0">
              <a:buNone/>
              <a:defRPr sz="1575"/>
            </a:lvl7pPr>
            <a:lvl8pPr marL="5039990" indent="0">
              <a:buNone/>
              <a:defRPr sz="1575"/>
            </a:lvl8pPr>
            <a:lvl9pPr marL="5759988" indent="0">
              <a:buNone/>
              <a:defRPr sz="15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0427B0D-6EEF-5446-8197-C349BAB9B321}" type="datetimeFigureOut">
              <a:rPr kumimoji="1" lang="zh-CN" altLang="en-US" smtClean="0"/>
              <a:t>2019/7/20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3266826-801E-9643-9A45-A4D14768F544}"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1724969"/>
            <a:ext cx="12420184" cy="62623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90015" y="8624810"/>
            <a:ext cx="12420184" cy="2055705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015" y="30029347"/>
            <a:ext cx="3240048" cy="1724962"/>
          </a:xfrm>
          <a:prstGeom prst="rect">
            <a:avLst/>
          </a:prstGeom>
        </p:spPr>
        <p:txBody>
          <a:bodyPr vert="horz" lIns="91440" tIns="45720" rIns="91440" bIns="45720" rtlCol="0" anchor="ctr"/>
          <a:lstStyle>
            <a:lvl1pPr algn="l">
              <a:defRPr sz="1890">
                <a:solidFill>
                  <a:schemeClr val="tx1">
                    <a:tint val="75000"/>
                  </a:schemeClr>
                </a:solidFill>
              </a:defRPr>
            </a:lvl1pPr>
          </a:lstStyle>
          <a:p>
            <a:fld id="{50427B0D-6EEF-5446-8197-C349BAB9B321}" type="datetimeFigureOut">
              <a:rPr kumimoji="1" lang="zh-CN" altLang="en-US" smtClean="0"/>
              <a:t>2019/7/20</a:t>
            </a:fld>
            <a:endParaRPr kumimoji="1" lang="zh-CN" altLang="en-US"/>
          </a:p>
        </p:txBody>
      </p:sp>
      <p:sp>
        <p:nvSpPr>
          <p:cNvPr id="5" name="Footer Placeholder 4"/>
          <p:cNvSpPr>
            <a:spLocks noGrp="1"/>
          </p:cNvSpPr>
          <p:nvPr>
            <p:ph type="ftr" sz="quarter" idx="3"/>
          </p:nvPr>
        </p:nvSpPr>
        <p:spPr>
          <a:xfrm>
            <a:off x="4770071" y="30029347"/>
            <a:ext cx="4860072" cy="1724962"/>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10170150" y="30029347"/>
            <a:ext cx="3240048" cy="1724962"/>
          </a:xfrm>
          <a:prstGeom prst="rect">
            <a:avLst/>
          </a:prstGeom>
        </p:spPr>
        <p:txBody>
          <a:bodyPr vert="horz" lIns="91440" tIns="45720" rIns="91440" bIns="45720" rtlCol="0" anchor="ctr"/>
          <a:lstStyle>
            <a:lvl1pPr algn="r">
              <a:defRPr sz="1890">
                <a:solidFill>
                  <a:schemeClr val="tx1">
                    <a:tint val="75000"/>
                  </a:schemeClr>
                </a:solidFill>
              </a:defRPr>
            </a:lvl1pPr>
          </a:lstStyle>
          <a:p>
            <a:fld id="{D3266826-801E-9643-9A45-A4D14768F544}" type="slidenum">
              <a:rPr kumimoji="1" lang="zh-CN" altLang="en-US" smtClean="0"/>
              <a:t>‹#›</a:t>
            </a:fld>
            <a:endParaRPr kumimoji="1" lang="zh-CN" altLang="en-US"/>
          </a:p>
        </p:txBody>
      </p:sp>
    </p:spTree>
    <p:extLst>
      <p:ext uri="{BB962C8B-B14F-4D97-AF65-F5344CB8AC3E}">
        <p14:creationId xmlns:p14="http://schemas.microsoft.com/office/powerpoint/2010/main" val="1078110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439997" rtl="0" eaLnBrk="1" latinLnBrk="0" hangingPunct="1">
        <a:lnSpc>
          <a:spcPct val="90000"/>
        </a:lnSpc>
        <a:spcBef>
          <a:spcPct val="0"/>
        </a:spcBef>
        <a:buNone/>
        <a:defRPr sz="6929" kern="1200">
          <a:solidFill>
            <a:schemeClr val="tx1"/>
          </a:solidFill>
          <a:latin typeface="+mj-lt"/>
          <a:ea typeface="+mj-ea"/>
          <a:cs typeface="+mj-cs"/>
        </a:defRPr>
      </a:lvl1pPr>
    </p:titleStyle>
    <p:bodyStyle>
      <a:lvl1pPr marL="359999" indent="-359999" algn="l" defTabSz="1439997" rtl="0" eaLnBrk="1" latinLnBrk="0" hangingPunct="1">
        <a:lnSpc>
          <a:spcPct val="90000"/>
        </a:lnSpc>
        <a:spcBef>
          <a:spcPts val="1575"/>
        </a:spcBef>
        <a:buFont typeface="Arial" panose="020B0604020202020204" pitchFamily="34" charset="0"/>
        <a:buChar char="•"/>
        <a:defRPr sz="4409" kern="1200">
          <a:solidFill>
            <a:schemeClr val="tx1"/>
          </a:solidFill>
          <a:latin typeface="+mn-lt"/>
          <a:ea typeface="+mn-ea"/>
          <a:cs typeface="+mn-cs"/>
        </a:defRPr>
      </a:lvl1pPr>
      <a:lvl2pPr marL="1079998" indent="-359999" algn="l" defTabSz="1439997" rtl="0" eaLnBrk="1" latinLnBrk="0" hangingPunct="1">
        <a:lnSpc>
          <a:spcPct val="90000"/>
        </a:lnSpc>
        <a:spcBef>
          <a:spcPts val="787"/>
        </a:spcBef>
        <a:buFont typeface="Arial" panose="020B0604020202020204" pitchFamily="34" charset="0"/>
        <a:buChar char="•"/>
        <a:defRPr sz="3780" kern="1200">
          <a:solidFill>
            <a:schemeClr val="tx1"/>
          </a:solidFill>
          <a:latin typeface="+mn-lt"/>
          <a:ea typeface="+mn-ea"/>
          <a:cs typeface="+mn-cs"/>
        </a:defRPr>
      </a:lvl2pPr>
      <a:lvl3pPr marL="1799996" indent="-359999" algn="l" defTabSz="1439997" rtl="0" eaLnBrk="1" latinLnBrk="0" hangingPunct="1">
        <a:lnSpc>
          <a:spcPct val="90000"/>
        </a:lnSpc>
        <a:spcBef>
          <a:spcPts val="787"/>
        </a:spcBef>
        <a:buFont typeface="Arial" panose="020B0604020202020204" pitchFamily="34" charset="0"/>
        <a:buChar char="•"/>
        <a:defRPr sz="3150" kern="1200">
          <a:solidFill>
            <a:schemeClr val="tx1"/>
          </a:solidFill>
          <a:latin typeface="+mn-lt"/>
          <a:ea typeface="+mn-ea"/>
          <a:cs typeface="+mn-cs"/>
        </a:defRPr>
      </a:lvl3pPr>
      <a:lvl4pPr marL="2519995"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4pPr>
      <a:lvl5pPr marL="3239994"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5pPr>
      <a:lvl6pPr marL="3959992"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6pPr>
      <a:lvl7pPr marL="4679991"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7pPr>
      <a:lvl8pPr marL="5399989"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8pPr>
      <a:lvl9pPr marL="6119988" indent="-359999" algn="l" defTabSz="1439997" rtl="0" eaLnBrk="1" latinLnBrk="0" hangingPunct="1">
        <a:lnSpc>
          <a:spcPct val="90000"/>
        </a:lnSpc>
        <a:spcBef>
          <a:spcPts val="787"/>
        </a:spcBef>
        <a:buFont typeface="Arial" panose="020B0604020202020204" pitchFamily="34" charset="0"/>
        <a:buChar char="•"/>
        <a:defRPr sz="2835" kern="1200">
          <a:solidFill>
            <a:schemeClr val="tx1"/>
          </a:solidFill>
          <a:latin typeface="+mn-lt"/>
          <a:ea typeface="+mn-ea"/>
          <a:cs typeface="+mn-cs"/>
        </a:defRPr>
      </a:lvl9pPr>
    </p:bodyStyle>
    <p:otherStyle>
      <a:defPPr>
        <a:defRPr lang="en-US"/>
      </a:defPPr>
      <a:lvl1pPr marL="0" algn="l" defTabSz="1439997" rtl="0" eaLnBrk="1" latinLnBrk="0" hangingPunct="1">
        <a:defRPr sz="2835" kern="1200">
          <a:solidFill>
            <a:schemeClr val="tx1"/>
          </a:solidFill>
          <a:latin typeface="+mn-lt"/>
          <a:ea typeface="+mn-ea"/>
          <a:cs typeface="+mn-cs"/>
        </a:defRPr>
      </a:lvl1pPr>
      <a:lvl2pPr marL="719999" algn="l" defTabSz="1439997" rtl="0" eaLnBrk="1" latinLnBrk="0" hangingPunct="1">
        <a:defRPr sz="2835" kern="1200">
          <a:solidFill>
            <a:schemeClr val="tx1"/>
          </a:solidFill>
          <a:latin typeface="+mn-lt"/>
          <a:ea typeface="+mn-ea"/>
          <a:cs typeface="+mn-cs"/>
        </a:defRPr>
      </a:lvl2pPr>
      <a:lvl3pPr marL="1439997" algn="l" defTabSz="1439997" rtl="0" eaLnBrk="1" latinLnBrk="0" hangingPunct="1">
        <a:defRPr sz="2835" kern="1200">
          <a:solidFill>
            <a:schemeClr val="tx1"/>
          </a:solidFill>
          <a:latin typeface="+mn-lt"/>
          <a:ea typeface="+mn-ea"/>
          <a:cs typeface="+mn-cs"/>
        </a:defRPr>
      </a:lvl3pPr>
      <a:lvl4pPr marL="2159996" algn="l" defTabSz="1439997" rtl="0" eaLnBrk="1" latinLnBrk="0" hangingPunct="1">
        <a:defRPr sz="2835" kern="1200">
          <a:solidFill>
            <a:schemeClr val="tx1"/>
          </a:solidFill>
          <a:latin typeface="+mn-lt"/>
          <a:ea typeface="+mn-ea"/>
          <a:cs typeface="+mn-cs"/>
        </a:defRPr>
      </a:lvl4pPr>
      <a:lvl5pPr marL="2879994" algn="l" defTabSz="1439997" rtl="0" eaLnBrk="1" latinLnBrk="0" hangingPunct="1">
        <a:defRPr sz="2835" kern="1200">
          <a:solidFill>
            <a:schemeClr val="tx1"/>
          </a:solidFill>
          <a:latin typeface="+mn-lt"/>
          <a:ea typeface="+mn-ea"/>
          <a:cs typeface="+mn-cs"/>
        </a:defRPr>
      </a:lvl5pPr>
      <a:lvl6pPr marL="3599993" algn="l" defTabSz="1439997" rtl="0" eaLnBrk="1" latinLnBrk="0" hangingPunct="1">
        <a:defRPr sz="2835" kern="1200">
          <a:solidFill>
            <a:schemeClr val="tx1"/>
          </a:solidFill>
          <a:latin typeface="+mn-lt"/>
          <a:ea typeface="+mn-ea"/>
          <a:cs typeface="+mn-cs"/>
        </a:defRPr>
      </a:lvl6pPr>
      <a:lvl7pPr marL="4319991" algn="l" defTabSz="1439997" rtl="0" eaLnBrk="1" latinLnBrk="0" hangingPunct="1">
        <a:defRPr sz="2835" kern="1200">
          <a:solidFill>
            <a:schemeClr val="tx1"/>
          </a:solidFill>
          <a:latin typeface="+mn-lt"/>
          <a:ea typeface="+mn-ea"/>
          <a:cs typeface="+mn-cs"/>
        </a:defRPr>
      </a:lvl7pPr>
      <a:lvl8pPr marL="5039990" algn="l" defTabSz="1439997" rtl="0" eaLnBrk="1" latinLnBrk="0" hangingPunct="1">
        <a:defRPr sz="2835" kern="1200">
          <a:solidFill>
            <a:schemeClr val="tx1"/>
          </a:solidFill>
          <a:latin typeface="+mn-lt"/>
          <a:ea typeface="+mn-ea"/>
          <a:cs typeface="+mn-cs"/>
        </a:defRPr>
      </a:lvl8pPr>
      <a:lvl9pPr marL="5759988" algn="l" defTabSz="1439997"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7.png"/><Relationship Id="rId21" Type="http://schemas.openxmlformats.org/officeDocument/2006/relationships/image" Target="../media/image18.png"/><Relationship Id="rId22" Type="http://schemas.openxmlformats.org/officeDocument/2006/relationships/image" Target="../media/image19.png"/><Relationship Id="rId23" Type="http://schemas.openxmlformats.org/officeDocument/2006/relationships/image" Target="../media/image17.emf"/><Relationship Id="rId24" Type="http://schemas.openxmlformats.org/officeDocument/2006/relationships/image" Target="../media/image20.png"/><Relationship Id="rId25" Type="http://schemas.microsoft.com/office/2007/relationships/hdphoto" Target="../media/hdphoto1.wdp"/><Relationship Id="rId26" Type="http://schemas.openxmlformats.org/officeDocument/2006/relationships/image" Target="../media/image21.png"/><Relationship Id="rId27" Type="http://schemas.microsoft.com/office/2007/relationships/hdphoto" Target="../media/hdphoto2.wdp"/><Relationship Id="rId28" Type="http://schemas.openxmlformats.org/officeDocument/2006/relationships/image" Target="../media/image22.png"/><Relationship Id="rId29" Type="http://schemas.openxmlformats.org/officeDocument/2006/relationships/image" Target="../media/image23.emf"/><Relationship Id="rId34" Type="http://schemas.openxmlformats.org/officeDocument/2006/relationships/image" Target="../media/image26.png"/><Relationship Id="rId30" Type="http://schemas.openxmlformats.org/officeDocument/2006/relationships/image" Target="../media/image24.emf"/><Relationship Id="rId31" Type="http://schemas.openxmlformats.org/officeDocument/2006/relationships/image" Target="../media/image25.em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33" Type="http://schemas.openxmlformats.org/officeDocument/2006/relationships/image" Target="../media/image27.png"/><Relationship Id="rId15" Type="http://schemas.openxmlformats.org/officeDocument/2006/relationships/image" Target="../media/image13.png"/><Relationship Id="rId16" Type="http://schemas.openxmlformats.org/officeDocument/2006/relationships/image" Target="../media/image12.png"/><Relationship Id="rId17" Type="http://schemas.openxmlformats.org/officeDocument/2006/relationships/image" Target="../media/image14.png"/><Relationship Id="rId18" Type="http://schemas.openxmlformats.org/officeDocument/2006/relationships/image" Target="../media/image15.emf"/><Relationship Id="rId1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 name="图片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 y="3602859"/>
            <a:ext cx="14400213" cy="20357588"/>
          </a:xfrm>
          <a:prstGeom prst="rect">
            <a:avLst/>
          </a:prstGeom>
        </p:spPr>
      </p:pic>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9" y="22712449"/>
            <a:ext cx="14400194" cy="9167510"/>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 y="836625"/>
            <a:ext cx="14400279" cy="2804110"/>
          </a:xfrm>
          <a:prstGeom prst="rect">
            <a:avLst/>
          </a:prstGeom>
        </p:spPr>
      </p:pic>
      <p:sp>
        <p:nvSpPr>
          <p:cNvPr id="3" name="文本框 2"/>
          <p:cNvSpPr txBox="1"/>
          <p:nvPr/>
        </p:nvSpPr>
        <p:spPr>
          <a:xfrm>
            <a:off x="480131" y="901887"/>
            <a:ext cx="13463627" cy="1323439"/>
          </a:xfrm>
          <a:prstGeom prst="rect">
            <a:avLst/>
          </a:prstGeom>
          <a:noFill/>
        </p:spPr>
        <p:txBody>
          <a:bodyPr wrap="square" rtlCol="0">
            <a:spAutoFit/>
          </a:bodyPr>
          <a:lstStyle/>
          <a:p>
            <a:pPr algn="ctr"/>
            <a:r>
              <a:rPr kumimoji="1" lang="en-US" altLang="zh-CN" sz="4000" b="1" dirty="0">
                <a:solidFill>
                  <a:srgbClr val="FFFF00"/>
                </a:solidFill>
                <a:latin typeface="Arial" charset="0"/>
                <a:ea typeface="Arial" charset="0"/>
                <a:cs typeface="Arial" charset="0"/>
              </a:rPr>
              <a:t>Temperature Variability in Titan’s Upper Atmosphere:</a:t>
            </a:r>
          </a:p>
          <a:p>
            <a:pPr algn="ctr"/>
            <a:r>
              <a:rPr kumimoji="1" lang="en-US" altLang="zh-CN" sz="4000" b="1" dirty="0">
                <a:solidFill>
                  <a:srgbClr val="FFFF00"/>
                </a:solidFill>
                <a:latin typeface="Arial" charset="0"/>
                <a:ea typeface="Arial" charset="0"/>
                <a:cs typeface="Arial" charset="0"/>
              </a:rPr>
              <a:t>The Role of Wave Dissipation</a:t>
            </a:r>
            <a:endParaRPr kumimoji="1" lang="zh-CN" altLang="en-US" sz="4000" b="1" dirty="0">
              <a:solidFill>
                <a:srgbClr val="FFFF00"/>
              </a:solidFill>
              <a:latin typeface="Arial" charset="0"/>
              <a:ea typeface="Arial" charset="0"/>
              <a:cs typeface="Arial" charset="0"/>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68" y="1531076"/>
            <a:ext cx="534824" cy="538684"/>
          </a:xfrm>
          <a:prstGeom prst="rect">
            <a:avLst/>
          </a:prstGeom>
        </p:spPr>
      </p:pic>
      <p:sp>
        <p:nvSpPr>
          <p:cNvPr id="15" name="文本框 14"/>
          <p:cNvSpPr txBox="1"/>
          <p:nvPr/>
        </p:nvSpPr>
        <p:spPr>
          <a:xfrm>
            <a:off x="13521" y="3681691"/>
            <a:ext cx="14342713" cy="2462213"/>
          </a:xfrm>
          <a:prstGeom prst="rect">
            <a:avLst/>
          </a:prstGeom>
          <a:solidFill>
            <a:schemeClr val="bg1"/>
          </a:solidFill>
        </p:spPr>
        <p:txBody>
          <a:bodyPr wrap="square" rtlCol="0">
            <a:spAutoFit/>
          </a:bodyPr>
          <a:lstStyle/>
          <a:p>
            <a:endParaRPr lang="en-US" altLang="zh-CN" sz="1400" dirty="0"/>
          </a:p>
          <a:p>
            <a:r>
              <a:rPr lang="en-US" altLang="zh-CN" sz="1400" dirty="0">
                <a:latin typeface="Times New Roman" charset="0"/>
                <a:ea typeface="Times New Roman" charset="0"/>
                <a:cs typeface="Times New Roman" charset="0"/>
              </a:rPr>
              <a:t>The mean-state temperature of Titan</a:t>
            </a:r>
            <a:r>
              <a:rPr lang="zh-CN" altLang="en-US" sz="1400" dirty="0">
                <a:latin typeface="Times New Roman" charset="0"/>
                <a:ea typeface="Times New Roman" charset="0"/>
                <a:cs typeface="Times New Roman" charset="0"/>
              </a:rPr>
              <a:t>’</a:t>
            </a:r>
            <a:r>
              <a:rPr lang="en-US" altLang="zh-CN" sz="1400" dirty="0">
                <a:latin typeface="Times New Roman" charset="0"/>
                <a:ea typeface="Times New Roman" charset="0"/>
                <a:cs typeface="Times New Roman" charset="0"/>
              </a:rPr>
              <a:t>s upper atmosphere varies between 112 and 175 K based on the Cassini Ion Neutral Mass Spectrometer (INMS) measurements (Westlake et al. 2011, Snowden et al. 2013). Existing studies have investigated a number of driving forces including solar EUV heating, magnetospheric electron impact heating, and Joule heating, but none of them contributes significantly to the observed temperature variability (Snowden &amp; </a:t>
            </a:r>
            <a:r>
              <a:rPr lang="en-US" altLang="zh-CN" sz="1400" dirty="0" err="1">
                <a:latin typeface="Times New Roman" charset="0"/>
                <a:ea typeface="Times New Roman" charset="0"/>
                <a:cs typeface="Times New Roman" charset="0"/>
              </a:rPr>
              <a:t>Yelle</a:t>
            </a:r>
            <a:r>
              <a:rPr lang="en-US" altLang="zh-CN" sz="1400" dirty="0">
                <a:latin typeface="Times New Roman" charset="0"/>
                <a:ea typeface="Times New Roman" charset="0"/>
                <a:cs typeface="Times New Roman" charset="0"/>
              </a:rPr>
              <a:t> 2014). In this study we investigate the role of wave dissipation, as motivated by the observations of extensive wave structures in Titan’s upper atmosphere (Cui et al. 2014). For this purpose, we construct a simple linearized, anelastic model of wave propagation in Titan’s upper atmosphere using the WKB approximation (Holton &amp; Zhu, 1984), from which the energy flux and heating rate are calculated as a function of altitude for several selected wave modes likely present on Titan. Our results show that the molecular diffusion of gravity waves with vertical wavelengths comparable to the observed values produces heating rates comparable or larger than those in previous studies (e.g., Muller-</a:t>
            </a:r>
            <a:r>
              <a:rPr lang="en-US" altLang="zh-CN" sz="1400" dirty="0" err="1">
                <a:latin typeface="Times New Roman" charset="0"/>
                <a:ea typeface="Times New Roman" charset="0"/>
                <a:cs typeface="Times New Roman" charset="0"/>
              </a:rPr>
              <a:t>Wodarg</a:t>
            </a:r>
            <a:r>
              <a:rPr lang="en-US" altLang="zh-CN" sz="1400" dirty="0">
                <a:latin typeface="Times New Roman" charset="0"/>
                <a:ea typeface="Times New Roman" charset="0"/>
                <a:cs typeface="Times New Roman" charset="0"/>
              </a:rPr>
              <a:t> et al. 2006 and Snowden and </a:t>
            </a:r>
            <a:r>
              <a:rPr lang="en-US" altLang="zh-CN" sz="1400" dirty="0" err="1">
                <a:latin typeface="Times New Roman" charset="0"/>
                <a:ea typeface="Times New Roman" charset="0"/>
                <a:cs typeface="Times New Roman" charset="0"/>
              </a:rPr>
              <a:t>Yelle</a:t>
            </a:r>
            <a:r>
              <a:rPr lang="en-US" altLang="zh-CN" sz="1400" dirty="0">
                <a:latin typeface="Times New Roman" charset="0"/>
                <a:ea typeface="Times New Roman" charset="0"/>
                <a:cs typeface="Times New Roman" charset="0"/>
              </a:rPr>
              <a:t> 2014). Depending on the wave modes, the temperature variation derived from the wave energy fluxes can exceed 60K above 1000km. We emphasize that our work here is to demonstrate the relative importance between wave dissipation and other major radiative heating and cooling sources such as EUV heating, aerosol heating and HCN cooling. For the waves explored in our work, the wave dissipation can be equally important to shape the atmospheric temperature. That is, all heating/cooling sources must be considered to properly interpret the observed mean-state temperature profiles.</a:t>
            </a:r>
          </a:p>
        </p:txBody>
      </p:sp>
      <p:sp>
        <p:nvSpPr>
          <p:cNvPr id="16" name="矩形 15"/>
          <p:cNvSpPr/>
          <p:nvPr/>
        </p:nvSpPr>
        <p:spPr>
          <a:xfrm>
            <a:off x="9525" y="3679916"/>
            <a:ext cx="14336184" cy="2807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6843363" y="3600372"/>
            <a:ext cx="1054302"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Abstract</a:t>
            </a:r>
            <a:endParaRPr kumimoji="1" lang="zh-CN" altLang="en-US" sz="1800" b="1" dirty="0">
              <a:solidFill>
                <a:srgbClr val="FFFF00"/>
              </a:solidFill>
              <a:latin typeface="Times New Roman" charset="0"/>
              <a:ea typeface="Times New Roman" charset="0"/>
              <a:cs typeface="Times New Roman" charset="0"/>
            </a:endParaRPr>
          </a:p>
        </p:txBody>
      </p:sp>
      <p:sp>
        <p:nvSpPr>
          <p:cNvPr id="31" name="文本框 30"/>
          <p:cNvSpPr txBox="1"/>
          <p:nvPr/>
        </p:nvSpPr>
        <p:spPr>
          <a:xfrm>
            <a:off x="32567" y="6203475"/>
            <a:ext cx="7030860" cy="7386142"/>
          </a:xfrm>
          <a:prstGeom prst="rect">
            <a:avLst/>
          </a:prstGeom>
          <a:solidFill>
            <a:schemeClr val="bg1"/>
          </a:solidFill>
          <a:effectLst/>
        </p:spPr>
        <p:txBody>
          <a:bodyPr wrap="square" rtlCol="0">
            <a:spAutoFit/>
          </a:bodyPr>
          <a:lstStyle/>
          <a:p>
            <a:endParaRPr kumimoji="1" lang="zh-CN" altLang="en-US"/>
          </a:p>
        </p:txBody>
      </p:sp>
      <p:sp>
        <p:nvSpPr>
          <p:cNvPr id="38" name="文本框 37"/>
          <p:cNvSpPr txBox="1"/>
          <p:nvPr/>
        </p:nvSpPr>
        <p:spPr>
          <a:xfrm>
            <a:off x="8374" y="24164452"/>
            <a:ext cx="7041698" cy="7631467"/>
          </a:xfrm>
          <a:prstGeom prst="rect">
            <a:avLst/>
          </a:prstGeom>
          <a:solidFill>
            <a:schemeClr val="bg1"/>
          </a:solidFill>
        </p:spPr>
        <p:txBody>
          <a:bodyPr wrap="square" rtlCol="0">
            <a:spAutoFit/>
          </a:bodyPr>
          <a:lstStyle/>
          <a:p>
            <a:endParaRPr kumimoji="1" lang="zh-CN" altLang="en-US"/>
          </a:p>
        </p:txBody>
      </p:sp>
      <p:sp>
        <p:nvSpPr>
          <p:cNvPr id="39" name="矩形 38"/>
          <p:cNvSpPr/>
          <p:nvPr/>
        </p:nvSpPr>
        <p:spPr>
          <a:xfrm>
            <a:off x="33002" y="6203960"/>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63641" y="6140364"/>
            <a:ext cx="1670768"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Background</a:t>
            </a:r>
            <a:endParaRPr kumimoji="1" lang="zh-CN" altLang="en-US" sz="1800" b="1" dirty="0">
              <a:solidFill>
                <a:srgbClr val="FFFF00"/>
              </a:solidFill>
              <a:latin typeface="Times New Roman" charset="0"/>
              <a:ea typeface="Times New Roman" charset="0"/>
              <a:cs typeface="Times New Roman" charset="0"/>
            </a:endParaRPr>
          </a:p>
        </p:txBody>
      </p:sp>
      <p:sp>
        <p:nvSpPr>
          <p:cNvPr id="41" name="文本框 40"/>
          <p:cNvSpPr txBox="1"/>
          <p:nvPr/>
        </p:nvSpPr>
        <p:spPr>
          <a:xfrm>
            <a:off x="85803" y="6487094"/>
            <a:ext cx="7056812" cy="584775"/>
          </a:xfrm>
          <a:prstGeom prst="rect">
            <a:avLst/>
          </a:prstGeom>
          <a:noFill/>
        </p:spPr>
        <p:txBody>
          <a:bodyPr wrap="square" rtlCol="0">
            <a:spAutoFit/>
          </a:bodyPr>
          <a:lstStyle/>
          <a:p>
            <a:r>
              <a:rPr lang="en-US" altLang="zh-CN" sz="1600" dirty="0">
                <a:latin typeface="Times New Roman" charset="0"/>
                <a:ea typeface="Times New Roman" charset="0"/>
                <a:cs typeface="Times New Roman" charset="0"/>
              </a:rPr>
              <a:t>➣ Of our special interest</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is a highly variable mean temperature over the range of</a:t>
            </a:r>
          </a:p>
          <a:p>
            <a:r>
              <a:rPr lang="en-US" altLang="zh-CN" sz="1600" b="1" dirty="0">
                <a:latin typeface="Times New Roman" charset="0"/>
                <a:ea typeface="Times New Roman" charset="0"/>
                <a:cs typeface="Times New Roman" charset="0"/>
              </a:rPr>
              <a:t>112-175 K </a:t>
            </a:r>
            <a:r>
              <a:rPr lang="en-US" altLang="zh-CN" sz="1600" dirty="0">
                <a:latin typeface="Times New Roman" charset="0"/>
                <a:ea typeface="Times New Roman" charset="0"/>
                <a:cs typeface="Times New Roman" charset="0"/>
              </a:rPr>
              <a:t>among different Cassini flybys at altitudes above</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1000 km:</a:t>
            </a:r>
            <a:endParaRPr kumimoji="1" lang="zh-CN" altLang="en-US" sz="1600" dirty="0"/>
          </a:p>
        </p:txBody>
      </p:sp>
      <p:pic>
        <p:nvPicPr>
          <p:cNvPr id="42" name="图片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94" y="7062556"/>
            <a:ext cx="6919212" cy="2833016"/>
          </a:xfrm>
          <a:prstGeom prst="rect">
            <a:avLst/>
          </a:prstGeom>
        </p:spPr>
      </p:pic>
      <p:sp>
        <p:nvSpPr>
          <p:cNvPr id="43" name="文本框 42"/>
          <p:cNvSpPr txBox="1"/>
          <p:nvPr/>
        </p:nvSpPr>
        <p:spPr>
          <a:xfrm>
            <a:off x="2012712" y="9829762"/>
            <a:ext cx="3601403" cy="307777"/>
          </a:xfrm>
          <a:prstGeom prst="rect">
            <a:avLst/>
          </a:prstGeom>
          <a:noFill/>
        </p:spPr>
        <p:txBody>
          <a:bodyPr wrap="square" rtlCol="0">
            <a:spAutoFit/>
          </a:bodyPr>
          <a:lstStyle/>
          <a:p>
            <a:r>
              <a:rPr kumimoji="1" lang="en-US" altLang="zh-CN" sz="1400" dirty="0">
                <a:latin typeface="Times New Roman" charset="0"/>
                <a:ea typeface="Times New Roman" charset="0"/>
                <a:cs typeface="Times New Roman" charset="0"/>
              </a:rPr>
              <a:t>Snowden, D., </a:t>
            </a:r>
            <a:r>
              <a:rPr kumimoji="1" lang="en-US" altLang="zh-CN" sz="1400" dirty="0" err="1">
                <a:latin typeface="Times New Roman" charset="0"/>
                <a:ea typeface="Times New Roman" charset="0"/>
                <a:cs typeface="Times New Roman" charset="0"/>
              </a:rPr>
              <a:t>Yelle</a:t>
            </a:r>
            <a:r>
              <a:rPr kumimoji="1" lang="en-US" altLang="zh-CN" sz="1400" dirty="0">
                <a:latin typeface="Times New Roman" charset="0"/>
                <a:ea typeface="Times New Roman" charset="0"/>
                <a:cs typeface="Times New Roman" charset="0"/>
              </a:rPr>
              <a:t>, </a:t>
            </a:r>
            <a:r>
              <a:rPr kumimoji="1" lang="en-US" altLang="zh-CN" sz="1400" dirty="0" err="1">
                <a:latin typeface="Times New Roman" charset="0"/>
                <a:ea typeface="Times New Roman" charset="0"/>
                <a:cs typeface="Times New Roman" charset="0"/>
              </a:rPr>
              <a:t>R.V.,et</a:t>
            </a:r>
            <a:r>
              <a:rPr kumimoji="1" lang="en-US" altLang="zh-CN" sz="1400" dirty="0">
                <a:latin typeface="Times New Roman" charset="0"/>
                <a:ea typeface="Times New Roman" charset="0"/>
                <a:cs typeface="Times New Roman" charset="0"/>
              </a:rPr>
              <a:t> al. 2013c</a:t>
            </a:r>
            <a:endParaRPr kumimoji="1" lang="zh-CN" altLang="en-US" sz="1400" dirty="0">
              <a:latin typeface="Times New Roman" charset="0"/>
              <a:ea typeface="Times New Roman" charset="0"/>
              <a:cs typeface="Times New Roman" charset="0"/>
            </a:endParaRPr>
          </a:p>
        </p:txBody>
      </p:sp>
      <p:sp>
        <p:nvSpPr>
          <p:cNvPr id="47" name="文本框 46"/>
          <p:cNvSpPr txBox="1"/>
          <p:nvPr/>
        </p:nvSpPr>
        <p:spPr>
          <a:xfrm>
            <a:off x="50894" y="10069140"/>
            <a:ext cx="6999178" cy="3539430"/>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 For this energy crisis phenomenon, there are some scenarios to explain:</a:t>
            </a:r>
          </a:p>
          <a:p>
            <a:r>
              <a:rPr kumimoji="1" lang="en-US" altLang="zh-CN" sz="1600" dirty="0">
                <a:solidFill>
                  <a:srgbClr val="0070C0"/>
                </a:solidFill>
                <a:latin typeface="Times New Roman" charset="0"/>
                <a:ea typeface="Times New Roman" charset="0"/>
                <a:cs typeface="Times New Roman" charset="0"/>
              </a:rPr>
              <a:t>Solar EUV radiation, Charged particle precipitation, Joule Heating</a:t>
            </a:r>
            <a:r>
              <a:rPr kumimoji="1" lang="en-US" altLang="zh-CN" sz="1600" dirty="0">
                <a:latin typeface="Times New Roman" charset="0"/>
                <a:ea typeface="Times New Roman" charset="0"/>
                <a:cs typeface="Times New Roman" charset="0"/>
              </a:rPr>
              <a:t>; </a:t>
            </a:r>
          </a:p>
          <a:p>
            <a:endParaRPr kumimoji="1" lang="en-US" altLang="zh-CN" sz="1600" dirty="0">
              <a:latin typeface="Times New Roman" charset="0"/>
              <a:ea typeface="Times New Roman" charset="0"/>
              <a:cs typeface="Times New Roman" charset="0"/>
            </a:endParaRPr>
          </a:p>
          <a:p>
            <a:r>
              <a:rPr kumimoji="1" lang="en-US" altLang="zh-CN" sz="1600" dirty="0">
                <a:latin typeface="Times New Roman" charset="0"/>
                <a:ea typeface="Times New Roman" charset="0"/>
                <a:cs typeface="Times New Roman" charset="0"/>
              </a:rPr>
              <a:t>➣ The results of previous study showed that none of them contributes large temperature variability of ~60K;</a:t>
            </a:r>
          </a:p>
          <a:p>
            <a:endParaRPr kumimoji="1" lang="en-US" altLang="zh-CN" sz="1600" dirty="0">
              <a:latin typeface="Times New Roman" charset="0"/>
              <a:ea typeface="Times New Roman" charset="0"/>
              <a:cs typeface="Times New Roman" charset="0"/>
            </a:endParaRPr>
          </a:p>
          <a:p>
            <a:r>
              <a:rPr kumimoji="1" lang="en-US" altLang="zh-CN" sz="1600" dirty="0">
                <a:latin typeface="Times New Roman" charset="0"/>
                <a:ea typeface="Times New Roman" charset="0"/>
                <a:cs typeface="Times New Roman" charset="0"/>
              </a:rPr>
              <a:t>➣</a:t>
            </a:r>
            <a:r>
              <a:rPr kumimoji="1" lang="zh-CN" altLang="en-US" sz="1600" dirty="0">
                <a:latin typeface="Times New Roman" charset="0"/>
                <a:ea typeface="Times New Roman" charset="0"/>
                <a:cs typeface="Times New Roman" charset="0"/>
              </a:rPr>
              <a:t> </a:t>
            </a:r>
            <a:r>
              <a:rPr kumimoji="1" lang="en-US" altLang="zh-CN" sz="1600" dirty="0">
                <a:latin typeface="Times New Roman" charset="0"/>
                <a:ea typeface="Times New Roman" charset="0"/>
                <a:cs typeface="Times New Roman" charset="0"/>
              </a:rPr>
              <a:t>The analysis of the INMS measurements of N</a:t>
            </a:r>
            <a:r>
              <a:rPr kumimoji="1" lang="en-US" altLang="zh-CN" sz="1600" baseline="-25000" dirty="0">
                <a:latin typeface="Times New Roman" charset="0"/>
                <a:ea typeface="Times New Roman" charset="0"/>
                <a:cs typeface="Times New Roman" charset="0"/>
              </a:rPr>
              <a:t>2</a:t>
            </a:r>
            <a:r>
              <a:rPr kumimoji="1" lang="en-US" altLang="zh-CN" sz="1600" dirty="0">
                <a:latin typeface="Times New Roman" charset="0"/>
                <a:ea typeface="Times New Roman" charset="0"/>
                <a:cs typeface="Times New Roman" charset="0"/>
              </a:rPr>
              <a:t> and CH</a:t>
            </a:r>
            <a:r>
              <a:rPr kumimoji="1" lang="en-US" altLang="zh-CN" sz="1600" baseline="-25000" dirty="0">
                <a:latin typeface="Times New Roman" charset="0"/>
                <a:ea typeface="Times New Roman" charset="0"/>
                <a:cs typeface="Times New Roman" charset="0"/>
              </a:rPr>
              <a:t>4</a:t>
            </a:r>
            <a:r>
              <a:rPr kumimoji="1" lang="en-US" altLang="zh-CN" sz="1600" dirty="0">
                <a:latin typeface="Times New Roman" charset="0"/>
                <a:ea typeface="Times New Roman" charset="0"/>
                <a:cs typeface="Times New Roman" charset="0"/>
              </a:rPr>
              <a:t> showed wave-like structures with density perturbations of about 10%; (</a:t>
            </a:r>
            <a:r>
              <a:rPr kumimoji="1" lang="en-US" altLang="zh-CN" sz="1600" dirty="0" err="1">
                <a:latin typeface="Times New Roman" charset="0"/>
                <a:ea typeface="Times New Roman" charset="0"/>
                <a:cs typeface="Times New Roman" charset="0"/>
              </a:rPr>
              <a:t>Wuller-wodarg</a:t>
            </a:r>
            <a:r>
              <a:rPr kumimoji="1" lang="en-US" altLang="zh-CN" sz="1600" dirty="0">
                <a:latin typeface="Times New Roman" charset="0"/>
                <a:ea typeface="Times New Roman" charset="0"/>
                <a:cs typeface="Times New Roman" charset="0"/>
              </a:rPr>
              <a:t> et al.2006)</a:t>
            </a:r>
          </a:p>
          <a:p>
            <a:endParaRPr kumimoji="1" lang="en-US" altLang="zh-CN" sz="1600" dirty="0">
              <a:latin typeface="Times New Roman" charset="0"/>
              <a:ea typeface="Times New Roman" charset="0"/>
              <a:cs typeface="Times New Roman" charset="0"/>
            </a:endParaRPr>
          </a:p>
          <a:p>
            <a:r>
              <a:rPr kumimoji="1" lang="en-US" altLang="zh-CN" sz="1600" dirty="0">
                <a:latin typeface="Times New Roman" charset="0"/>
                <a:ea typeface="Times New Roman" charset="0"/>
                <a:cs typeface="Times New Roman" charset="0"/>
              </a:rPr>
              <a:t>➣Further study by Cui et al. 2014 indicated that the observed waves were </a:t>
            </a:r>
            <a:r>
              <a:rPr kumimoji="1" lang="en-US" altLang="zh-CN" sz="1600" b="1" dirty="0">
                <a:latin typeface="Times New Roman" charset="0"/>
                <a:ea typeface="Times New Roman" charset="0"/>
                <a:cs typeface="Times New Roman" charset="0"/>
              </a:rPr>
              <a:t>upward propagating gravity waves;</a:t>
            </a:r>
          </a:p>
          <a:p>
            <a:endParaRPr kumimoji="1" lang="en-US" altLang="zh-CN" sz="1600" b="1" dirty="0">
              <a:latin typeface="Times New Roman" charset="0"/>
              <a:ea typeface="Times New Roman" charset="0"/>
              <a:cs typeface="Times New Roman" charset="0"/>
            </a:endParaRPr>
          </a:p>
          <a:p>
            <a:r>
              <a:rPr kumimoji="1" lang="zh-CN" altLang="en-US" sz="1600" dirty="0">
                <a:latin typeface="Times New Roman" charset="0"/>
                <a:ea typeface="Times New Roman" charset="0"/>
                <a:cs typeface="Times New Roman" charset="0"/>
              </a:rPr>
              <a:t>➣</a:t>
            </a:r>
            <a:r>
              <a:rPr kumimoji="1" lang="en-US" altLang="zh-CN" sz="1600" dirty="0">
                <a:latin typeface="Times New Roman" charset="0"/>
                <a:ea typeface="Times New Roman" charset="0"/>
                <a:cs typeface="Times New Roman" charset="0"/>
              </a:rPr>
              <a:t>We consider the wave </a:t>
            </a:r>
            <a:r>
              <a:rPr lang="en-US" altLang="zh-CN" sz="1600" dirty="0">
                <a:latin typeface="Times New Roman" charset="0"/>
                <a:ea typeface="Times New Roman" charset="0"/>
                <a:cs typeface="Times New Roman" charset="0"/>
              </a:rPr>
              <a:t>dissipation </a:t>
            </a:r>
            <a:r>
              <a:rPr kumimoji="1" lang="en-US" altLang="zh-CN" sz="1600" dirty="0">
                <a:latin typeface="Times New Roman" charset="0"/>
                <a:ea typeface="Times New Roman" charset="0"/>
                <a:cs typeface="Times New Roman" charset="0"/>
              </a:rPr>
              <a:t>due to molecular diffusion as a potential mechanism and investigate its effect using </a:t>
            </a:r>
            <a:r>
              <a:rPr lang="en-US" altLang="zh-CN" sz="1600" dirty="0">
                <a:latin typeface="Times New Roman" charset="0"/>
                <a:ea typeface="Times New Roman" charset="0"/>
                <a:cs typeface="Times New Roman" charset="0"/>
              </a:rPr>
              <a:t>linear wave models.</a:t>
            </a:r>
            <a:endParaRPr kumimoji="1" lang="en-US" altLang="zh-CN" sz="1600" dirty="0">
              <a:latin typeface="Times New Roman" charset="0"/>
              <a:ea typeface="Times New Roman" charset="0"/>
              <a:cs typeface="Times New Roman" charset="0"/>
            </a:endParaRPr>
          </a:p>
        </p:txBody>
      </p:sp>
      <p:sp>
        <p:nvSpPr>
          <p:cNvPr id="49" name="矩形 48"/>
          <p:cNvSpPr/>
          <p:nvPr/>
        </p:nvSpPr>
        <p:spPr>
          <a:xfrm>
            <a:off x="6613" y="24157595"/>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274608" y="24123778"/>
            <a:ext cx="4545629"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Appendix: Linear Gravity Wave Model </a:t>
            </a:r>
            <a:endParaRPr kumimoji="1" lang="zh-CN" altLang="en-US" sz="1800" b="1" dirty="0">
              <a:solidFill>
                <a:srgbClr val="FFFF00"/>
              </a:solidFill>
              <a:latin typeface="Times New Roman" charset="0"/>
              <a:ea typeface="Times New Roman" charset="0"/>
              <a:cs typeface="Times New Roman" charset="0"/>
            </a:endParaRPr>
          </a:p>
        </p:txBody>
      </p:sp>
      <p:sp>
        <p:nvSpPr>
          <p:cNvPr id="51" name="文本框 50"/>
          <p:cNvSpPr txBox="1"/>
          <p:nvPr/>
        </p:nvSpPr>
        <p:spPr>
          <a:xfrm>
            <a:off x="8371" y="24452408"/>
            <a:ext cx="6999641" cy="646331"/>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 We opt to use </a:t>
            </a:r>
            <a:r>
              <a:rPr kumimoji="1" lang="en-US" altLang="zh-CN" sz="1200" b="1" dirty="0" err="1">
                <a:latin typeface="Times New Roman" charset="0"/>
                <a:ea typeface="Times New Roman" charset="0"/>
                <a:cs typeface="Times New Roman" charset="0"/>
              </a:rPr>
              <a:t>anelastic</a:t>
            </a:r>
            <a:r>
              <a:rPr kumimoji="1" lang="en-US" altLang="zh-CN" sz="1200" b="1" dirty="0">
                <a:latin typeface="Times New Roman" charset="0"/>
                <a:ea typeface="Times New Roman" charset="0"/>
                <a:cs typeface="Times New Roman" charset="0"/>
              </a:rPr>
              <a:t> approximation </a:t>
            </a:r>
            <a:r>
              <a:rPr kumimoji="1" lang="en-US" altLang="zh-CN" sz="1200" dirty="0">
                <a:latin typeface="Times New Roman" charset="0"/>
                <a:ea typeface="Times New Roman" charset="0"/>
                <a:cs typeface="Times New Roman" charset="0"/>
              </a:rPr>
              <a:t>since it can filter out acoustic waves that have not been observed in Titan’s atmosphere;</a:t>
            </a:r>
          </a:p>
          <a:p>
            <a:r>
              <a:rPr kumimoji="1" lang="en-US" altLang="zh-CN" sz="1200" dirty="0">
                <a:latin typeface="Times New Roman" charset="0"/>
                <a:ea typeface="Times New Roman" charset="0"/>
                <a:cs typeface="Times New Roman" charset="0"/>
              </a:rPr>
              <a:t>➣ The resulting system of wave equations are:</a:t>
            </a:r>
          </a:p>
        </p:txBody>
      </p:sp>
      <mc:AlternateContent xmlns:mc="http://schemas.openxmlformats.org/markup-compatibility/2006" xmlns:a14="http://schemas.microsoft.com/office/drawing/2010/main">
        <mc:Choice Requires="a14">
          <p:sp>
            <p:nvSpPr>
              <p:cNvPr id="54" name="文本框 53"/>
              <p:cNvSpPr txBox="1"/>
              <p:nvPr/>
            </p:nvSpPr>
            <p:spPr>
              <a:xfrm>
                <a:off x="19733" y="27318977"/>
                <a:ext cx="7049622" cy="493981"/>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 Assuming wave perturbations are in form of </a:t>
                </a:r>
                <a14:m>
                  <m:oMath xmlns:m="http://schemas.openxmlformats.org/officeDocument/2006/math">
                    <m:sSup>
                      <m:sSupPr>
                        <m:ctrlPr>
                          <a:rPr kumimoji="1" lang="en-US"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𝑋</m:t>
                        </m:r>
                      </m:e>
                      <m:sup>
                        <m:r>
                          <a:rPr kumimoji="1" lang="en-US" altLang="zh-CN" sz="1200" i="1">
                            <a:latin typeface="Cambria Math" charset="0"/>
                            <a:ea typeface="Times New Roman" charset="0"/>
                            <a:cs typeface="Times New Roman" charset="0"/>
                          </a:rPr>
                          <m:t>′</m:t>
                        </m:r>
                      </m:sup>
                    </m:sSup>
                    <m:r>
                      <a:rPr kumimoji="1" lang="en-US" altLang="zh-CN" sz="1200" b="0" i="1" smtClean="0">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𝛿</m:t>
                    </m:r>
                    <m:r>
                      <a:rPr kumimoji="1" lang="en-US" altLang="zh-CN" sz="1200" i="1">
                        <a:latin typeface="Cambria Math" charset="0"/>
                        <a:ea typeface="Times New Roman" charset="0"/>
                        <a:cs typeface="Times New Roman" charset="0"/>
                      </a:rPr>
                      <m:t>𝑋</m:t>
                    </m:r>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𝑧</m:t>
                        </m:r>
                      </m:e>
                    </m:d>
                    <m:sSup>
                      <m:sSupPr>
                        <m:ctrlPr>
                          <a:rPr kumimoji="1" lang="mr-IN"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𝑒</m:t>
                        </m:r>
                      </m:e>
                      <m:sup>
                        <m:r>
                          <a:rPr kumimoji="1" lang="en-US" altLang="zh-CN" sz="1200" i="1">
                            <a:latin typeface="Cambria Math" charset="0"/>
                            <a:ea typeface="Times New Roman" charset="0"/>
                            <a:cs typeface="Times New Roman" charset="0"/>
                          </a:rPr>
                          <m:t>𝑖</m:t>
                        </m:r>
                        <m:d>
                          <m:dPr>
                            <m:ctrlPr>
                              <a:rPr kumimoji="1" lang="mr-IN" altLang="zh-CN" sz="1200" i="1">
                                <a:latin typeface="Cambria Math" charset="0"/>
                                <a:ea typeface="Times New Roman" charset="0"/>
                                <a:cs typeface="Times New Roman" charset="0"/>
                              </a:rPr>
                            </m:ctrlPr>
                          </m:dPr>
                          <m:e>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𝑥</m:t>
                                </m:r>
                              </m:sub>
                            </m:sSub>
                            <m:r>
                              <a:rPr kumimoji="1" lang="en-US" altLang="zh-CN" sz="1200" i="1">
                                <a:latin typeface="Cambria Math" charset="0"/>
                                <a:ea typeface="Times New Roman" charset="0"/>
                                <a:cs typeface="Times New Roman" charset="0"/>
                              </a:rPr>
                              <m:t>𝑥</m:t>
                            </m:r>
                            <m:r>
                              <a:rPr kumimoji="1" lang="en-US"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𝑦</m:t>
                                </m:r>
                              </m:sub>
                            </m:sSub>
                            <m:r>
                              <a:rPr kumimoji="1" lang="en-US" altLang="zh-CN" sz="1200" i="1">
                                <a:latin typeface="Cambria Math" charset="0"/>
                                <a:ea typeface="Times New Roman" charset="0"/>
                                <a:cs typeface="Times New Roman" charset="0"/>
                              </a:rPr>
                              <m:t>𝑦</m:t>
                            </m:r>
                            <m:r>
                              <a:rPr kumimoji="1" lang="en-US"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𝜔</m:t>
                                </m:r>
                              </m:e>
                              <m:sub>
                                <m:r>
                                  <a:rPr kumimoji="1" lang="en-US" altLang="zh-CN" sz="1200" i="1">
                                    <a:latin typeface="Cambria Math" charset="0"/>
                                    <a:ea typeface="Times New Roman" charset="0"/>
                                    <a:cs typeface="Times New Roman" charset="0"/>
                                  </a:rPr>
                                  <m:t>0</m:t>
                                </m:r>
                              </m:sub>
                            </m:sSub>
                            <m:r>
                              <a:rPr kumimoji="1" lang="en-US" altLang="zh-CN" sz="1200" i="1">
                                <a:latin typeface="Cambria Math" charset="0"/>
                                <a:ea typeface="Times New Roman" charset="0"/>
                                <a:cs typeface="Times New Roman" charset="0"/>
                              </a:rPr>
                              <m:t>𝑡</m:t>
                            </m:r>
                          </m:e>
                        </m:d>
                      </m:sup>
                    </m:sSup>
                    <m:r>
                      <a:rPr kumimoji="1" lang="en-US" altLang="zh-CN" sz="1200">
                        <a:latin typeface="Cambria Math" charset="0"/>
                        <a:ea typeface="Times New Roman" charset="0"/>
                        <a:cs typeface="Times New Roman" charset="0"/>
                      </a:rPr>
                      <m:t>,</m:t>
                    </m:r>
                    <m:r>
                      <m:rPr>
                        <m:sty m:val="p"/>
                      </m:rPr>
                      <a:rPr kumimoji="1" lang="en-US" altLang="zh-CN" sz="1200" b="0" i="0" smtClean="0">
                        <a:solidFill>
                          <a:schemeClr val="tx1"/>
                        </a:solidFill>
                        <a:latin typeface="Cambria Math" panose="02040503050406030204" pitchFamily="18" charset="0"/>
                        <a:ea typeface="Times New Roman" charset="0"/>
                        <a:cs typeface="Times New Roman" charset="0"/>
                      </a:rPr>
                      <m:t>where</m:t>
                    </m:r>
                    <m:r>
                      <a:rPr kumimoji="1" lang="en-US" altLang="zh-CN" sz="1200" b="0" i="0" smtClean="0">
                        <a:solidFill>
                          <a:schemeClr val="tx1"/>
                        </a:solidFill>
                        <a:latin typeface="Cambria Math" panose="02040503050406030204" pitchFamily="18" charset="0"/>
                        <a:ea typeface="Times New Roman" charset="0"/>
                        <a:cs typeface="Times New Roman" charset="0"/>
                      </a:rPr>
                      <m:t> </m:t>
                    </m:r>
                    <m:r>
                      <a:rPr kumimoji="1" lang="en-US" altLang="zh-CN" sz="1200" i="1">
                        <a:latin typeface="Cambria Math" charset="0"/>
                        <a:ea typeface="Times New Roman" charset="0"/>
                        <a:cs typeface="Times New Roman" charset="0"/>
                      </a:rPr>
                      <m:t>𝛿</m:t>
                    </m:r>
                    <m:r>
                      <a:rPr kumimoji="1" lang="en-US" altLang="zh-CN" sz="1200" i="1">
                        <a:latin typeface="Cambria Math" charset="0"/>
                        <a:ea typeface="Times New Roman" charset="0"/>
                        <a:cs typeface="Times New Roman" charset="0"/>
                      </a:rPr>
                      <m:t>𝑋</m:t>
                    </m:r>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𝑧</m:t>
                        </m:r>
                      </m:e>
                    </m:d>
                  </m:oMath>
                </a14:m>
                <a:r>
                  <a:rPr kumimoji="1" lang="en-US" altLang="zh-CN" sz="1200" dirty="0">
                    <a:latin typeface="Times New Roman" charset="0"/>
                    <a:ea typeface="Times New Roman" charset="0"/>
                    <a:cs typeface="Times New Roman" charset="0"/>
                  </a:rPr>
                  <a:t> is expressed as WKB solutions in form of :</a:t>
                </a:r>
              </a:p>
            </p:txBody>
          </p:sp>
        </mc:Choice>
        <mc:Fallback xmlns="">
          <p:sp>
            <p:nvSpPr>
              <p:cNvPr id="54" name="文本框 53"/>
              <p:cNvSpPr txBox="1">
                <a:spLocks noRot="1" noChangeAspect="1" noMove="1" noResize="1" noEditPoints="1" noAdjustHandles="1" noChangeArrowheads="1" noChangeShapeType="1" noTextEdit="1"/>
              </p:cNvSpPr>
              <p:nvPr/>
            </p:nvSpPr>
            <p:spPr>
              <a:xfrm>
                <a:off x="19733" y="27318977"/>
                <a:ext cx="7049622" cy="493981"/>
              </a:xfrm>
              <a:prstGeom prst="rect">
                <a:avLst/>
              </a:prstGeom>
              <a:blipFill rotWithShape="0">
                <a:blip r:embed="rId8"/>
                <a:stretch>
                  <a:fillRect t="-37037" b="-197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73599" y="28096255"/>
                <a:ext cx="5241215" cy="645177"/>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 The dispersion relation: </a:t>
                </a:r>
              </a:p>
              <a:p>
                <a:r>
                  <a:rPr kumimoji="1" lang="en-US" altLang="zh-CN" sz="1400" dirty="0">
                    <a:ea typeface="Times New Roman" charset="0"/>
                    <a:cs typeface="Times New Roman" charset="0"/>
                  </a:rPr>
                  <a:t>                                     </a:t>
                </a:r>
                <a:r>
                  <a:rPr kumimoji="1" lang="zh-CN" altLang="en-US" sz="1400" dirty="0">
                    <a:ea typeface="Times New Roman" charset="0"/>
                    <a:cs typeface="Times New Roman" charset="0"/>
                  </a:rPr>
                  <a:t>                        </a:t>
                </a:r>
                <a:r>
                  <a:rPr kumimoji="1" lang="en-US" altLang="zh-CN" sz="1400" dirty="0">
                    <a:ea typeface="Times New Roman" charset="0"/>
                    <a:cs typeface="Times New Roman" charset="0"/>
                  </a:rPr>
                  <a:t>   </a:t>
                </a:r>
                <a14:m>
                  <m:oMath xmlns:m="http://schemas.openxmlformats.org/officeDocument/2006/math">
                    <m:sSubSup>
                      <m:sSubSupPr>
                        <m:ctrlPr>
                          <a:rPr kumimoji="1" lang="en-US" altLang="zh-CN" sz="1400" i="1" smtClean="0">
                            <a:latin typeface="Cambria Math" charset="0"/>
                            <a:ea typeface="Times New Roman" charset="0"/>
                            <a:cs typeface="Times New Roman" charset="0"/>
                          </a:rPr>
                        </m:ctrlPr>
                      </m:sSubSupPr>
                      <m:e>
                        <m:r>
                          <a:rPr kumimoji="1" lang="en-US" altLang="zh-CN" sz="1400" b="0" i="1" smtClean="0">
                            <a:latin typeface="Cambria Math" charset="0"/>
                            <a:ea typeface="Times New Roman" charset="0"/>
                            <a:cs typeface="Times New Roman" charset="0"/>
                          </a:rPr>
                          <m:t>𝑘</m:t>
                        </m:r>
                      </m:e>
                      <m:sub>
                        <m:r>
                          <a:rPr kumimoji="1" lang="en-US" altLang="zh-CN" sz="1400" b="0" i="1" smtClean="0">
                            <a:latin typeface="Cambria Math" charset="0"/>
                            <a:ea typeface="Times New Roman" charset="0"/>
                            <a:cs typeface="Times New Roman" charset="0"/>
                          </a:rPr>
                          <m:t>𝑧</m:t>
                        </m:r>
                      </m:sub>
                      <m:sup>
                        <m:r>
                          <a:rPr kumimoji="1" lang="en-US" altLang="zh-CN" sz="1400" b="0" i="1" smtClean="0">
                            <a:latin typeface="Cambria Math" charset="0"/>
                            <a:ea typeface="Times New Roman" charset="0"/>
                            <a:cs typeface="Times New Roman" charset="0"/>
                          </a:rPr>
                          <m:t>2</m:t>
                        </m:r>
                      </m:sup>
                    </m:sSubSup>
                    <m:r>
                      <a:rPr kumimoji="1" lang="en-US" altLang="zh-CN" sz="1400" b="0" i="1" smtClean="0">
                        <a:latin typeface="Cambria Math" charset="0"/>
                        <a:ea typeface="Times New Roman" charset="0"/>
                        <a:cs typeface="Times New Roman" charset="0"/>
                      </a:rPr>
                      <m:t>=</m:t>
                    </m:r>
                    <m:box>
                      <m:boxPr>
                        <m:ctrlPr>
                          <a:rPr kumimoji="1" lang="mr-IN" altLang="zh-CN" sz="1400" b="0" i="1" smtClean="0">
                            <a:latin typeface="Cambria Math" charset="0"/>
                            <a:ea typeface="Times New Roman" charset="0"/>
                            <a:cs typeface="Times New Roman" charset="0"/>
                          </a:rPr>
                        </m:ctrlPr>
                      </m:boxPr>
                      <m:e>
                        <m:argPr>
                          <m:argSz m:val="-1"/>
                        </m:argPr>
                        <m:f>
                          <m:fPr>
                            <m:ctrlPr>
                              <a:rPr kumimoji="1" lang="mr-IN" altLang="zh-CN" sz="1400" b="0" i="1" smtClean="0">
                                <a:latin typeface="Cambria Math" charset="0"/>
                                <a:ea typeface="Times New Roman" charset="0"/>
                                <a:cs typeface="Times New Roman" charset="0"/>
                              </a:rPr>
                            </m:ctrlPr>
                          </m:fPr>
                          <m:num>
                            <m:sSubSup>
                              <m:sSubSupPr>
                                <m:ctrlPr>
                                  <a:rPr kumimoji="1" lang="en-US" altLang="zh-CN" sz="1400" b="0" i="1" smtClean="0">
                                    <a:latin typeface="Cambria Math" charset="0"/>
                                    <a:ea typeface="Times New Roman" charset="0"/>
                                    <a:cs typeface="Times New Roman" charset="0"/>
                                  </a:rPr>
                                </m:ctrlPr>
                              </m:sSubSupPr>
                              <m:e>
                                <m:r>
                                  <a:rPr kumimoji="1" lang="en-US" altLang="zh-CN" sz="1400" b="0" i="1" smtClean="0">
                                    <a:latin typeface="Cambria Math" charset="0"/>
                                    <a:ea typeface="Times New Roman" charset="0"/>
                                    <a:cs typeface="Times New Roman" charset="0"/>
                                  </a:rPr>
                                  <m:t>𝑘</m:t>
                                </m:r>
                              </m:e>
                              <m:sub>
                                <m:r>
                                  <a:rPr kumimoji="1" lang="en-US" altLang="zh-CN" sz="1400" b="0" i="1" smtClean="0">
                                    <a:latin typeface="Cambria Math" charset="0"/>
                                    <a:ea typeface="Times New Roman" charset="0"/>
                                    <a:cs typeface="Times New Roman" charset="0"/>
                                  </a:rPr>
                                  <m:t>h</m:t>
                                </m:r>
                              </m:sub>
                              <m:sup>
                                <m:r>
                                  <a:rPr kumimoji="1" lang="en-US" altLang="zh-CN" sz="1400" b="0" i="1" smtClean="0">
                                    <a:latin typeface="Cambria Math" charset="0"/>
                                    <a:ea typeface="Times New Roman" charset="0"/>
                                    <a:cs typeface="Times New Roman" charset="0"/>
                                  </a:rPr>
                                  <m:t>2</m:t>
                                </m:r>
                              </m:sup>
                            </m:sSubSup>
                            <m:sSup>
                              <m:sSupPr>
                                <m:ctrlPr>
                                  <a:rPr kumimoji="1" lang="en-US" altLang="zh-CN" sz="1400" b="0" i="1" smtClean="0">
                                    <a:latin typeface="Cambria Math" charset="0"/>
                                    <a:ea typeface="Times New Roman" charset="0"/>
                                    <a:cs typeface="Times New Roman" charset="0"/>
                                  </a:rPr>
                                </m:ctrlPr>
                              </m:sSupPr>
                              <m:e>
                                <m:r>
                                  <a:rPr kumimoji="1" lang="en-US" altLang="zh-CN" sz="1400" b="0" i="1" smtClean="0">
                                    <a:latin typeface="Cambria Math" charset="0"/>
                                    <a:ea typeface="Times New Roman" charset="0"/>
                                    <a:cs typeface="Times New Roman" charset="0"/>
                                  </a:rPr>
                                  <m:t>𝑁</m:t>
                                </m:r>
                              </m:e>
                              <m:sup>
                                <m:r>
                                  <a:rPr kumimoji="1" lang="en-US" altLang="zh-CN" sz="1400" b="0" i="1" smtClean="0">
                                    <a:latin typeface="Cambria Math" charset="0"/>
                                    <a:ea typeface="Times New Roman" charset="0"/>
                                    <a:cs typeface="Times New Roman" charset="0"/>
                                  </a:rPr>
                                  <m:t>2</m:t>
                                </m:r>
                              </m:sup>
                            </m:sSup>
                          </m:num>
                          <m:den>
                            <m:acc>
                              <m:accPr>
                                <m:chr m:val="̂"/>
                                <m:ctrlPr>
                                  <a:rPr kumimoji="1" lang="mr-IN" altLang="zh-CN" sz="1400" b="0" i="1" smtClean="0">
                                    <a:latin typeface="Cambria Math" charset="0"/>
                                    <a:ea typeface="Times New Roman" charset="0"/>
                                    <a:cs typeface="Times New Roman" charset="0"/>
                                  </a:rPr>
                                </m:ctrlPr>
                              </m:accPr>
                              <m:e>
                                <m:r>
                                  <a:rPr kumimoji="1" lang="mr-IN" altLang="zh-CN" sz="1400" b="0" i="1" smtClean="0">
                                    <a:latin typeface="Cambria Math" charset="0"/>
                                    <a:ea typeface="Cambria Math" charset="0"/>
                                    <a:cs typeface="Cambria Math" charset="0"/>
                                  </a:rPr>
                                  <m:t>𝜔</m:t>
                                </m:r>
                              </m:e>
                            </m:acc>
                            <m:d>
                              <m:dPr>
                                <m:ctrlPr>
                                  <a:rPr kumimoji="1" lang="mr-IN" altLang="zh-CN" sz="1400" i="1" smtClean="0">
                                    <a:latin typeface="Cambria Math" charset="0"/>
                                    <a:ea typeface="Times New Roman" charset="0"/>
                                    <a:cs typeface="Times New Roman" charset="0"/>
                                  </a:rPr>
                                </m:ctrlPr>
                              </m:dPr>
                              <m:e>
                                <m:acc>
                                  <m:accPr>
                                    <m:chr m:val="̂"/>
                                    <m:ctrlPr>
                                      <a:rPr kumimoji="1" lang="mr-IN" altLang="zh-CN" sz="1400" i="1" smtClean="0">
                                        <a:latin typeface="Cambria Math" charset="0"/>
                                        <a:ea typeface="Times New Roman" charset="0"/>
                                        <a:cs typeface="Times New Roman" charset="0"/>
                                      </a:rPr>
                                    </m:ctrlPr>
                                  </m:accPr>
                                  <m:e>
                                    <m:r>
                                      <a:rPr kumimoji="1" lang="mr-IN" altLang="zh-CN" sz="1400" i="1" smtClean="0">
                                        <a:latin typeface="Cambria Math" charset="0"/>
                                        <a:ea typeface="Cambria Math" charset="0"/>
                                        <a:cs typeface="Cambria Math" charset="0"/>
                                      </a:rPr>
                                      <m:t>𝜔</m:t>
                                    </m:r>
                                  </m:e>
                                </m:acc>
                                <m:r>
                                  <a:rPr kumimoji="1" lang="en-US" altLang="zh-CN" sz="1400" b="0" i="1" smtClean="0">
                                    <a:latin typeface="Cambria Math" charset="0"/>
                                    <a:ea typeface="Times New Roman" charset="0"/>
                                    <a:cs typeface="Times New Roman" charset="0"/>
                                  </a:rPr>
                                  <m:t>+</m:t>
                                </m:r>
                                <m:r>
                                  <m:rPr>
                                    <m:sty m:val="p"/>
                                  </m:rPr>
                                  <a:rPr kumimoji="1" lang="en-US" altLang="zh-CN" sz="1400" i="1">
                                    <a:latin typeface="Cambria Math" charset="0"/>
                                    <a:ea typeface="Times New Roman" charset="0"/>
                                    <a:cs typeface="Times New Roman" charset="0"/>
                                  </a:rPr>
                                  <m:t>i</m:t>
                                </m:r>
                                <m:r>
                                  <a:rPr kumimoji="1" lang="en-US" altLang="zh-CN" sz="1400" i="1" smtClean="0">
                                    <a:latin typeface="Cambria Math" charset="0"/>
                                    <a:ea typeface="Cambria Math" charset="0"/>
                                    <a:cs typeface="Cambria Math" charset="0"/>
                                  </a:rPr>
                                  <m:t>𝛽</m:t>
                                </m:r>
                              </m:e>
                            </m:d>
                          </m:den>
                        </m:f>
                        <m:r>
                          <a:rPr kumimoji="1" lang="zh-CN" altLang="en-US" sz="1400" b="0" i="1" smtClean="0">
                            <a:latin typeface="Cambria Math" charset="0"/>
                            <a:ea typeface="Times New Roman" charset="0"/>
                            <a:cs typeface="Times New Roman" charset="0"/>
                          </a:rPr>
                          <m:t> </m:t>
                        </m:r>
                        <m:r>
                          <a:rPr kumimoji="1" lang="en-US" altLang="zh-CN" sz="1400" b="0" i="1" smtClean="0">
                            <a:latin typeface="Cambria Math" charset="0"/>
                            <a:ea typeface="Times New Roman" charset="0"/>
                            <a:cs typeface="Times New Roman" charset="0"/>
                          </a:rPr>
                          <m:t>−</m:t>
                        </m:r>
                        <m:box>
                          <m:boxPr>
                            <m:ctrlPr>
                              <a:rPr kumimoji="1" lang="mr-IN" altLang="zh-CN" sz="1400" b="0" i="1" smtClean="0">
                                <a:latin typeface="Cambria Math" charset="0"/>
                                <a:ea typeface="Times New Roman" charset="0"/>
                                <a:cs typeface="Times New Roman" charset="0"/>
                              </a:rPr>
                            </m:ctrlPr>
                          </m:boxPr>
                          <m:e>
                            <m:argPr>
                              <m:argSz m:val="-1"/>
                            </m:argPr>
                            <m:f>
                              <m:fPr>
                                <m:ctrlPr>
                                  <a:rPr kumimoji="1" lang="mr-IN" altLang="zh-CN" sz="1400" b="0" i="1" smtClean="0">
                                    <a:latin typeface="Cambria Math" charset="0"/>
                                    <a:ea typeface="Times New Roman" charset="0"/>
                                    <a:cs typeface="Times New Roman" charset="0"/>
                                  </a:rPr>
                                </m:ctrlPr>
                              </m:fPr>
                              <m:num>
                                <m:r>
                                  <a:rPr kumimoji="1" lang="en-US" altLang="zh-CN" sz="1400" b="0" i="1" smtClean="0">
                                    <a:latin typeface="Cambria Math" charset="0"/>
                                    <a:ea typeface="Times New Roman" charset="0"/>
                                    <a:cs typeface="Times New Roman" charset="0"/>
                                  </a:rPr>
                                  <m:t>1</m:t>
                                </m:r>
                              </m:num>
                              <m:den>
                                <m:r>
                                  <a:rPr kumimoji="1" lang="en-US" altLang="zh-CN" sz="1400" b="0" i="1" smtClean="0">
                                    <a:latin typeface="Cambria Math" charset="0"/>
                                    <a:ea typeface="Times New Roman" charset="0"/>
                                    <a:cs typeface="Times New Roman" charset="0"/>
                                  </a:rPr>
                                  <m:t>4</m:t>
                                </m:r>
                                <m:sSubSup>
                                  <m:sSubSupPr>
                                    <m:ctrlPr>
                                      <a:rPr kumimoji="1" lang="en-US" altLang="zh-CN" sz="1400" b="0" i="1" smtClean="0">
                                        <a:latin typeface="Cambria Math" charset="0"/>
                                        <a:ea typeface="Times New Roman" charset="0"/>
                                        <a:cs typeface="Times New Roman" charset="0"/>
                                      </a:rPr>
                                    </m:ctrlPr>
                                  </m:sSubSupPr>
                                  <m:e>
                                    <m:r>
                                      <m:rPr>
                                        <m:sty m:val="p"/>
                                      </m:rPr>
                                      <a:rPr kumimoji="1" lang="en-US" altLang="zh-CN" sz="1400" i="1">
                                        <a:latin typeface="Cambria Math" charset="0"/>
                                        <a:ea typeface="Times New Roman" charset="0"/>
                                        <a:cs typeface="Times New Roman" charset="0"/>
                                      </a:rPr>
                                      <m:t>H</m:t>
                                    </m:r>
                                  </m:e>
                                  <m:sub>
                                    <m:r>
                                      <a:rPr kumimoji="1" lang="en-US" altLang="zh-CN" sz="1400" b="0" i="1" smtClean="0">
                                        <a:latin typeface="Cambria Math" charset="0"/>
                                        <a:ea typeface="Cambria Math" charset="0"/>
                                        <a:cs typeface="Cambria Math" charset="0"/>
                                      </a:rPr>
                                      <m:t>𝜌</m:t>
                                    </m:r>
                                  </m:sub>
                                  <m:sup>
                                    <m:r>
                                      <a:rPr kumimoji="1" lang="en-US" altLang="zh-CN" sz="1400" b="0" i="1" smtClean="0">
                                        <a:latin typeface="Cambria Math" charset="0"/>
                                        <a:ea typeface="Times New Roman" charset="0"/>
                                        <a:cs typeface="Times New Roman" charset="0"/>
                                      </a:rPr>
                                      <m:t>2</m:t>
                                    </m:r>
                                  </m:sup>
                                </m:sSubSup>
                              </m:den>
                            </m:f>
                            <m:r>
                              <a:rPr kumimoji="1" lang="en-US" altLang="zh-CN" sz="1400" b="0" i="1" smtClean="0">
                                <a:latin typeface="Cambria Math" charset="0"/>
                                <a:ea typeface="Times New Roman" charset="0"/>
                                <a:cs typeface="Times New Roman" charset="0"/>
                              </a:rPr>
                              <m:t>−</m:t>
                            </m:r>
                            <m:sSubSup>
                              <m:sSubSupPr>
                                <m:ctrlPr>
                                  <a:rPr kumimoji="1" lang="en-US" altLang="zh-CN" sz="1400" b="0" i="1" smtClean="0">
                                    <a:latin typeface="Cambria Math" charset="0"/>
                                    <a:ea typeface="Times New Roman" charset="0"/>
                                    <a:cs typeface="Times New Roman" charset="0"/>
                                  </a:rPr>
                                </m:ctrlPr>
                              </m:sSubSupPr>
                              <m:e>
                                <m:r>
                                  <a:rPr kumimoji="1" lang="en-US" altLang="zh-CN" sz="1400" b="0" i="1" smtClean="0">
                                    <a:latin typeface="Cambria Math" charset="0"/>
                                    <a:ea typeface="Times New Roman" charset="0"/>
                                    <a:cs typeface="Times New Roman" charset="0"/>
                                  </a:rPr>
                                  <m:t>𝑘</m:t>
                                </m:r>
                              </m:e>
                              <m:sub>
                                <m:r>
                                  <a:rPr kumimoji="1" lang="en-US" altLang="zh-CN" sz="1400" b="0" i="1" smtClean="0">
                                    <a:latin typeface="Cambria Math" charset="0"/>
                                    <a:ea typeface="Times New Roman" charset="0"/>
                                    <a:cs typeface="Times New Roman" charset="0"/>
                                  </a:rPr>
                                  <m:t>h</m:t>
                                </m:r>
                              </m:sub>
                              <m:sup>
                                <m:r>
                                  <a:rPr kumimoji="1" lang="en-US" altLang="zh-CN" sz="1400" b="0" i="1" smtClean="0">
                                    <a:latin typeface="Cambria Math" charset="0"/>
                                    <a:ea typeface="Times New Roman" charset="0"/>
                                    <a:cs typeface="Times New Roman" charset="0"/>
                                  </a:rPr>
                                  <m:t>2</m:t>
                                </m:r>
                              </m:sup>
                            </m:sSubSup>
                          </m:e>
                        </m:box>
                      </m:e>
                    </m:box>
                  </m:oMath>
                </a14:m>
                <a:endParaRPr kumimoji="1" lang="zh-CN" altLang="en-US" sz="1400" dirty="0">
                  <a:latin typeface="Times New Roman" charset="0"/>
                  <a:ea typeface="Times New Roman" charset="0"/>
                  <a:cs typeface="Times New Roman"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73599" y="28096255"/>
                <a:ext cx="5241215" cy="645177"/>
              </a:xfrm>
              <a:prstGeom prst="rect">
                <a:avLst/>
              </a:prstGeom>
              <a:blipFill rotWithShape="0">
                <a:blip r:embed="rId9"/>
                <a:stretch>
                  <a:fillRect t="-1887" b="-188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127934" y="30661595"/>
                <a:ext cx="6419080" cy="996555"/>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 Where</a:t>
                </a:r>
                <a:r>
                  <a:rPr kumimoji="1" lang="zh-CN" altLang="en-US" sz="1200" dirty="0">
                    <a:latin typeface="Times New Roman" charset="0"/>
                    <a:ea typeface="Times New Roman" charset="0"/>
                    <a:cs typeface="Times New Roman" charset="0"/>
                  </a:rPr>
                  <a:t> </a:t>
                </a:r>
                <a14:m>
                  <m:oMath xmlns:m="http://schemas.openxmlformats.org/officeDocument/2006/math">
                    <m:acc>
                      <m:accPr>
                        <m:chr m:val="̂"/>
                        <m:ctrlPr>
                          <a:rPr kumimoji="1" lang="zh-CN" altLang="en-US" sz="1200" i="1" smtClean="0">
                            <a:latin typeface="Cambria Math" charset="0"/>
                            <a:ea typeface="Times New Roman" charset="0"/>
                            <a:cs typeface="Times New Roman" charset="0"/>
                          </a:rPr>
                        </m:ctrlPr>
                      </m:accPr>
                      <m:e>
                        <m:r>
                          <a:rPr kumimoji="1" lang="zh-CN" altLang="en-US" sz="1200" i="1" smtClean="0">
                            <a:latin typeface="Cambria Math" charset="0"/>
                            <a:ea typeface="Cambria Math" charset="0"/>
                            <a:cs typeface="Cambria Math" charset="0"/>
                          </a:rPr>
                          <m:t>𝜔</m:t>
                        </m:r>
                      </m:e>
                    </m:acc>
                    <m:r>
                      <a:rPr kumimoji="1" lang="en-US" altLang="zh-CN" sz="1200" b="0" i="1" smtClean="0">
                        <a:latin typeface="Cambria Math" charset="0"/>
                        <a:ea typeface="Times New Roman" charset="0"/>
                        <a:cs typeface="Times New Roman" charset="0"/>
                      </a:rPr>
                      <m:t>=</m:t>
                    </m:r>
                    <m:sSub>
                      <m:sSubPr>
                        <m:ctrlPr>
                          <a:rPr kumimoji="1" lang="en-US" altLang="zh-CN" sz="1200" b="0" i="1" smtClean="0">
                            <a:latin typeface="Cambria Math" charset="0"/>
                            <a:ea typeface="Times New Roman" charset="0"/>
                            <a:cs typeface="Times New Roman" charset="0"/>
                          </a:rPr>
                        </m:ctrlPr>
                      </m:sSubPr>
                      <m:e>
                        <m:acc>
                          <m:accPr>
                            <m:chr m:val="̃"/>
                            <m:ctrlPr>
                              <a:rPr kumimoji="1" lang="en-US" altLang="zh-CN" sz="1200" b="0" i="1" smtClean="0">
                                <a:latin typeface="Cambria Math" charset="0"/>
                                <a:ea typeface="Times New Roman" charset="0"/>
                                <a:cs typeface="Times New Roman" charset="0"/>
                              </a:rPr>
                            </m:ctrlPr>
                          </m:accPr>
                          <m:e>
                            <m:r>
                              <a:rPr kumimoji="1" lang="en-US" altLang="zh-CN" sz="1200" b="0" i="1" smtClean="0">
                                <a:latin typeface="Cambria Math" charset="0"/>
                                <a:ea typeface="Cambria Math" charset="0"/>
                                <a:cs typeface="Cambria Math" charset="0"/>
                              </a:rPr>
                              <m:t>𝜔</m:t>
                            </m:r>
                          </m:e>
                        </m:acc>
                      </m:e>
                      <m:sub>
                        <m:r>
                          <a:rPr kumimoji="1" lang="en-US" altLang="zh-CN" sz="1200" b="0" i="1" smtClean="0">
                            <a:latin typeface="Cambria Math" charset="0"/>
                            <a:ea typeface="Times New Roman" charset="0"/>
                            <a:cs typeface="Times New Roman" charset="0"/>
                          </a:rPr>
                          <m:t>0</m:t>
                        </m:r>
                      </m:sub>
                    </m:sSub>
                    <m:r>
                      <a:rPr kumimoji="1" lang="en-US" altLang="zh-CN" sz="1200" b="0" i="1" smtClean="0">
                        <a:latin typeface="Cambria Math" charset="0"/>
                        <a:ea typeface="Times New Roman" charset="0"/>
                        <a:cs typeface="Times New Roman" charset="0"/>
                      </a:rPr>
                      <m:t>−</m:t>
                    </m:r>
                    <m:r>
                      <m:rPr>
                        <m:sty m:val="p"/>
                      </m:rPr>
                      <a:rPr kumimoji="1" lang="en-US" altLang="zh-CN" sz="1200" i="1">
                        <a:latin typeface="Cambria Math" charset="0"/>
                        <a:ea typeface="Times New Roman" charset="0"/>
                        <a:cs typeface="Times New Roman" charset="0"/>
                      </a:rPr>
                      <m:t>i</m:t>
                    </m:r>
                    <m:r>
                      <a:rPr kumimoji="1" lang="en-US" altLang="zh-CN" sz="1200" i="1" smtClean="0">
                        <a:latin typeface="Cambria Math" charset="0"/>
                        <a:ea typeface="Cambria Math" charset="0"/>
                        <a:cs typeface="Cambria Math" charset="0"/>
                      </a:rPr>
                      <m:t>𝜈𝛼</m:t>
                    </m:r>
                  </m:oMath>
                </a14:m>
                <a:r>
                  <a:rPr kumimoji="1" lang="zh-CN" altLang="en-US" sz="1200" dirty="0">
                    <a:latin typeface="Times New Roman" charset="0"/>
                    <a:ea typeface="Times New Roman" charset="0"/>
                    <a:cs typeface="Times New Roman" charset="0"/>
                  </a:rPr>
                  <a:t>，</a:t>
                </a:r>
                <a14:m>
                  <m:oMath xmlns:m="http://schemas.openxmlformats.org/officeDocument/2006/math">
                    <m:r>
                      <a:rPr kumimoji="1" lang="zh-CN" altLang="en-US" sz="1200" i="1" dirty="0" smtClean="0">
                        <a:latin typeface="Cambria Math" charset="0"/>
                        <a:ea typeface="Cambria Math" charset="0"/>
                        <a:cs typeface="Cambria Math" charset="0"/>
                      </a:rPr>
                      <m:t>𝛽</m:t>
                    </m:r>
                    <m:r>
                      <a:rPr kumimoji="1" lang="en-US" altLang="zh-CN" sz="1200" b="0" i="1" dirty="0" smtClean="0">
                        <a:latin typeface="Cambria Math" charset="0"/>
                        <a:ea typeface="Cambria Math" charset="0"/>
                        <a:cs typeface="Cambria Math" charset="0"/>
                      </a:rPr>
                      <m:t>=</m:t>
                    </m:r>
                    <m:d>
                      <m:dPr>
                        <m:ctrlPr>
                          <a:rPr kumimoji="1" lang="mr-IN" altLang="zh-CN" sz="1200" b="0" i="1" dirty="0" smtClean="0">
                            <a:latin typeface="Cambria Math" charset="0"/>
                            <a:ea typeface="Cambria Math" charset="0"/>
                            <a:cs typeface="Cambria Math" charset="0"/>
                          </a:rPr>
                        </m:ctrlPr>
                      </m:dPr>
                      <m:e>
                        <m:r>
                          <a:rPr kumimoji="1" lang="en-US" altLang="zh-CN" sz="1200" b="0" i="1" dirty="0" smtClean="0">
                            <a:latin typeface="Cambria Math" charset="0"/>
                            <a:ea typeface="Cambria Math" charset="0"/>
                            <a:cs typeface="Cambria Math" charset="0"/>
                          </a:rPr>
                          <m:t>1−</m:t>
                        </m:r>
                        <m:box>
                          <m:boxPr>
                            <m:ctrlPr>
                              <a:rPr kumimoji="1" lang="mr-IN" altLang="zh-CN" sz="1200" b="0" i="1" dirty="0" smtClean="0">
                                <a:latin typeface="Cambria Math" charset="0"/>
                                <a:ea typeface="Cambria Math" charset="0"/>
                                <a:cs typeface="Cambria Math" charset="0"/>
                              </a:rPr>
                            </m:ctrlPr>
                          </m:boxPr>
                          <m:e>
                            <m:argPr>
                              <m:argSz m:val="-1"/>
                            </m:argPr>
                            <m:f>
                              <m:fPr>
                                <m:ctrlPr>
                                  <a:rPr kumimoji="1" lang="mr-IN" altLang="zh-CN" sz="1200" b="0" i="1" dirty="0" smtClean="0">
                                    <a:latin typeface="Cambria Math" charset="0"/>
                                    <a:ea typeface="Cambria Math" charset="0"/>
                                    <a:cs typeface="Cambria Math" charset="0"/>
                                  </a:rPr>
                                </m:ctrlPr>
                              </m:fPr>
                              <m:num>
                                <m:r>
                                  <a:rPr kumimoji="1" lang="en-US" altLang="zh-CN" sz="1200" b="0" i="1" dirty="0" smtClean="0">
                                    <a:latin typeface="Cambria Math" charset="0"/>
                                    <a:ea typeface="Cambria Math" charset="0"/>
                                    <a:cs typeface="Cambria Math" charset="0"/>
                                  </a:rPr>
                                  <m:t>1</m:t>
                                </m:r>
                              </m:num>
                              <m:den>
                                <m:r>
                                  <a:rPr kumimoji="1" lang="en-US" altLang="zh-CN" sz="1200" b="0" i="1" dirty="0" smtClean="0">
                                    <a:latin typeface="Cambria Math" charset="0"/>
                                    <a:ea typeface="Cambria Math" charset="0"/>
                                    <a:cs typeface="Cambria Math" charset="0"/>
                                  </a:rPr>
                                  <m:t>𝑃𝑟</m:t>
                                </m:r>
                              </m:den>
                            </m:f>
                          </m:e>
                        </m:box>
                      </m:e>
                    </m:d>
                    <m:r>
                      <a:rPr kumimoji="1" lang="mr-IN" altLang="zh-CN" sz="1200" b="0" i="1" dirty="0" smtClean="0">
                        <a:latin typeface="Cambria Math" charset="0"/>
                        <a:ea typeface="Cambria Math" charset="0"/>
                        <a:cs typeface="Cambria Math" charset="0"/>
                      </a:rPr>
                      <m:t>𝜈𝛼</m:t>
                    </m:r>
                  </m:oMath>
                </a14:m>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and </a:t>
                </a:r>
                <a14:m>
                  <m:oMath xmlns:m="http://schemas.openxmlformats.org/officeDocument/2006/math">
                    <m:r>
                      <a:rPr kumimoji="1" lang="en-US" altLang="zh-CN" sz="1200" i="1">
                        <a:latin typeface="Cambria Math" charset="0"/>
                        <a:ea typeface="Cambria Math" charset="0"/>
                        <a:cs typeface="Cambria Math" charset="0"/>
                      </a:rPr>
                      <m:t>𝛼</m:t>
                    </m:r>
                    <m:r>
                      <a:rPr kumimoji="1" lang="en-US" altLang="zh-CN" sz="1200" i="1">
                        <a:latin typeface="Cambria Math" charset="0"/>
                        <a:ea typeface="Cambria Math" charset="0"/>
                        <a:cs typeface="Cambria Math" charset="0"/>
                      </a:rPr>
                      <m:t>=</m:t>
                    </m:r>
                    <m:box>
                      <m:boxPr>
                        <m:ctrlPr>
                          <a:rPr kumimoji="1" lang="mr-IN" altLang="zh-CN" sz="1200" i="1">
                            <a:latin typeface="Cambria Math" charset="0"/>
                            <a:ea typeface="Cambria Math" charset="0"/>
                            <a:cs typeface="Cambria Math" charset="0"/>
                          </a:rPr>
                        </m:ctrlPr>
                      </m:boxPr>
                      <m:e>
                        <m:argPr>
                          <m:argSz m:val="-1"/>
                        </m:argPr>
                        <m:f>
                          <m:fPr>
                            <m:ctrlPr>
                              <a:rPr kumimoji="1" lang="mr-IN" altLang="zh-CN" sz="1200" i="1">
                                <a:latin typeface="Cambria Math" charset="0"/>
                                <a:ea typeface="Cambria Math" charset="0"/>
                                <a:cs typeface="Cambria Math" charset="0"/>
                              </a:rPr>
                            </m:ctrlPr>
                          </m:fPr>
                          <m:num>
                            <m:r>
                              <a:rPr kumimoji="1" lang="en-US" altLang="zh-CN" sz="1200" i="1">
                                <a:latin typeface="Cambria Math" charset="0"/>
                                <a:ea typeface="Cambria Math" charset="0"/>
                                <a:cs typeface="Cambria Math" charset="0"/>
                              </a:rPr>
                              <m:t>1</m:t>
                            </m:r>
                          </m:num>
                          <m:den>
                            <m:sSup>
                              <m:sSupPr>
                                <m:ctrlPr>
                                  <a:rPr kumimoji="1" lang="mr-IN"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𝑋</m:t>
                                </m:r>
                              </m:e>
                              <m:sup>
                                <m:r>
                                  <a:rPr kumimoji="1" lang="en-US" altLang="zh-CN" sz="1200" i="1">
                                    <a:latin typeface="Cambria Math" charset="0"/>
                                    <a:ea typeface="Cambria Math" charset="0"/>
                                    <a:cs typeface="Cambria Math" charset="0"/>
                                  </a:rPr>
                                  <m:t>′</m:t>
                                </m:r>
                              </m:sup>
                            </m:sSup>
                          </m:den>
                        </m:f>
                        <m:sSup>
                          <m:sSupPr>
                            <m:ctrlPr>
                              <a:rPr kumimoji="1" lang="mr-IN" altLang="zh-CN" sz="1200" i="1">
                                <a:latin typeface="Cambria Math" charset="0"/>
                                <a:ea typeface="Cambria Math" charset="0"/>
                                <a:cs typeface="Cambria Math" charset="0"/>
                              </a:rPr>
                            </m:ctrlPr>
                          </m:sSupPr>
                          <m:e>
                            <m:r>
                              <a:rPr kumimoji="1" lang="mr-IN" altLang="zh-CN" sz="1200" i="1">
                                <a:latin typeface="Cambria Math" charset="0"/>
                                <a:ea typeface="Cambria Math" charset="0"/>
                                <a:cs typeface="Cambria Math" charset="0"/>
                              </a:rPr>
                              <m:t>𝛻</m:t>
                            </m:r>
                          </m:e>
                          <m:sup>
                            <m:r>
                              <a:rPr kumimoji="1" lang="en-US" altLang="zh-CN" sz="1200" i="1">
                                <a:latin typeface="Cambria Math" charset="0"/>
                                <a:ea typeface="Cambria Math" charset="0"/>
                                <a:cs typeface="Cambria Math" charset="0"/>
                              </a:rPr>
                              <m:t>2</m:t>
                            </m:r>
                          </m:sup>
                        </m:sSup>
                        <m:sSup>
                          <m:sSupPr>
                            <m:ctrlPr>
                              <a:rPr kumimoji="1" lang="mr-IN"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𝑋</m:t>
                            </m:r>
                          </m:e>
                          <m:sup>
                            <m:r>
                              <a:rPr kumimoji="1" lang="en-US" altLang="zh-CN" sz="1200" i="1">
                                <a:latin typeface="Cambria Math" charset="0"/>
                                <a:ea typeface="Cambria Math" charset="0"/>
                                <a:cs typeface="Cambria Math" charset="0"/>
                              </a:rPr>
                              <m:t>′</m:t>
                            </m:r>
                          </m:sup>
                        </m:sSup>
                      </m:e>
                    </m:box>
                  </m:oMath>
                </a14:m>
                <a:r>
                  <a:rPr kumimoji="1" lang="en-US" altLang="zh-CN" sz="1200" dirty="0">
                    <a:latin typeface="Times New Roman" charset="0"/>
                    <a:ea typeface="Times New Roman" charset="0"/>
                    <a:cs typeface="Times New Roman" charset="0"/>
                  </a:rPr>
                  <a:t> ,</a:t>
                </a:r>
                <a:r>
                  <a:rPr kumimoji="1" lang="zh-CN" altLang="en-US" sz="1200" dirty="0">
                    <a:latin typeface="Times New Roman" charset="0"/>
                    <a:ea typeface="Times New Roman" charset="0"/>
                    <a:cs typeface="Times New Roman" charset="0"/>
                  </a:rPr>
                  <a:t> </a:t>
                </a:r>
                <a14:m>
                  <m:oMath xmlns:m="http://schemas.openxmlformats.org/officeDocument/2006/math">
                    <m:sSub>
                      <m:sSubPr>
                        <m:ctrlPr>
                          <a:rPr kumimoji="1" lang="en-US" altLang="zh-CN" sz="1200" i="1">
                            <a:latin typeface="Cambria Math" charset="0"/>
                            <a:ea typeface="Times New Roman" charset="0"/>
                            <a:cs typeface="Times New Roman" charset="0"/>
                          </a:rPr>
                        </m:ctrlPr>
                      </m:sSubPr>
                      <m:e>
                        <m:acc>
                          <m:accPr>
                            <m:chr m:val="̃"/>
                            <m:ctrlPr>
                              <a:rPr kumimoji="1" lang="en-US" altLang="zh-CN" sz="1200" i="1">
                                <a:latin typeface="Cambria Math" charset="0"/>
                                <a:ea typeface="Times New Roman" charset="0"/>
                                <a:cs typeface="Times New Roman" charset="0"/>
                              </a:rPr>
                            </m:ctrlPr>
                          </m:accPr>
                          <m:e>
                            <m:r>
                              <a:rPr kumimoji="1" lang="en-US" altLang="zh-CN" sz="1200" i="1">
                                <a:latin typeface="Cambria Math" charset="0"/>
                                <a:ea typeface="Times New Roman" charset="0"/>
                                <a:cs typeface="Times New Roman" charset="0"/>
                              </a:rPr>
                              <m:t>𝜔</m:t>
                            </m:r>
                          </m:e>
                        </m:acc>
                      </m:e>
                      <m:sub>
                        <m:r>
                          <a:rPr kumimoji="1" lang="en-US" altLang="zh-CN" sz="1200" i="1">
                            <a:latin typeface="Cambria Math" charset="0"/>
                            <a:ea typeface="Times New Roman" charset="0"/>
                            <a:cs typeface="Times New Roman" charset="0"/>
                          </a:rPr>
                          <m:t>0</m:t>
                        </m:r>
                      </m:sub>
                    </m:sSub>
                    <m:r>
                      <a:rPr kumimoji="1" lang="en-US"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𝜔</m:t>
                        </m:r>
                      </m:e>
                      <m:sub>
                        <m:r>
                          <a:rPr kumimoji="1" lang="en-US" altLang="zh-CN" sz="1200" i="1">
                            <a:latin typeface="Cambria Math" charset="0"/>
                            <a:ea typeface="Times New Roman" charset="0"/>
                            <a:cs typeface="Times New Roman" charset="0"/>
                          </a:rPr>
                          <m:t>0</m:t>
                        </m:r>
                      </m:sub>
                    </m:sSub>
                    <m:r>
                      <a:rPr kumimoji="1" lang="en-US"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𝑢</m:t>
                        </m:r>
                      </m:e>
                      <m:sub>
                        <m:r>
                          <a:rPr kumimoji="1" lang="en-US" altLang="zh-CN" sz="1200" i="1">
                            <a:latin typeface="Cambria Math" charset="0"/>
                            <a:ea typeface="Times New Roman" charset="0"/>
                            <a:cs typeface="Times New Roman" charset="0"/>
                          </a:rPr>
                          <m:t>0</m:t>
                        </m:r>
                      </m:sub>
                    </m:sSub>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𝑥</m:t>
                        </m:r>
                      </m:sub>
                    </m:sSub>
                  </m:oMath>
                </a14:m>
                <a:r>
                  <a:rPr kumimoji="1" lang="en-US" altLang="zh-CN" sz="1200" dirty="0">
                    <a:latin typeface="Times New Roman" charset="0"/>
                    <a:ea typeface="Times New Roman" charset="0"/>
                    <a:cs typeface="Times New Roman" charset="0"/>
                  </a:rPr>
                  <a:t> is the</a:t>
                </a:r>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intrinsic wave frequency.</a:t>
                </a:r>
                <a14:m>
                  <m:oMath xmlns:m="http://schemas.openxmlformats.org/officeDocument/2006/math">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𝜌</m:t>
                        </m:r>
                      </m:sub>
                    </m:sSub>
                    <m:r>
                      <a:rPr kumimoji="1" lang="en-US" altLang="zh-CN" sz="1200" i="1">
                        <a:latin typeface="Cambria Math" charset="0"/>
                        <a:ea typeface="Times New Roman" charset="0"/>
                        <a:cs typeface="Times New Roman" charset="0"/>
                      </a:rPr>
                      <m:t>=</m:t>
                    </m:r>
                    <m:sSup>
                      <m:sSupPr>
                        <m:ctrlPr>
                          <a:rPr kumimoji="1" lang="en-US" altLang="zh-CN" sz="1200" i="1">
                            <a:latin typeface="Cambria Math" charset="0"/>
                            <a:ea typeface="Times New Roman" charset="0"/>
                            <a:cs typeface="Times New Roman" charset="0"/>
                          </a:rPr>
                        </m:ctrlPr>
                      </m:sSupPr>
                      <m:e>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box>
                              <m:boxPr>
                                <m:ctrlPr>
                                  <a:rPr kumimoji="1" lang="mr-IN" altLang="zh-CN" sz="1200" i="1">
                                    <a:latin typeface="Cambria Math" charset="0"/>
                                    <a:ea typeface="Times New Roman" charset="0"/>
                                    <a:cs typeface="Times New Roman" charset="0"/>
                                  </a:rPr>
                                </m:ctrlPr>
                              </m:boxPr>
                              <m:e>
                                <m:argPr>
                                  <m:argSz m:val="-1"/>
                                </m:argP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𝜌</m:t>
                                        </m:r>
                                      </m:e>
                                      <m:sub>
                                        <m:r>
                                          <a:rPr kumimoji="1" lang="en-US" altLang="zh-CN" sz="1200" i="1">
                                            <a:latin typeface="Cambria Math" charset="0"/>
                                            <a:ea typeface="Times New Roman" charset="0"/>
                                            <a:cs typeface="Times New Roman" charset="0"/>
                                          </a:rPr>
                                          <m:t>0</m:t>
                                        </m:r>
                                      </m:sub>
                                    </m:sSub>
                                  </m:den>
                                </m:f>
                                <m:box>
                                  <m:boxPr>
                                    <m:ctrlPr>
                                      <a:rPr kumimoji="1" lang="mr-IN" altLang="zh-CN" sz="1200" i="1">
                                        <a:latin typeface="Cambria Math" charset="0"/>
                                        <a:ea typeface="Times New Roman" charset="0"/>
                                        <a:cs typeface="Times New Roman" charset="0"/>
                                      </a:rPr>
                                    </m:ctrlPr>
                                  </m:boxPr>
                                  <m:e>
                                    <m:argPr>
                                      <m:argSz m:val="-1"/>
                                    </m:argPr>
                                    <m:f>
                                      <m:fPr>
                                        <m:ctrlPr>
                                          <a:rPr kumimoji="1" lang="mr-IN" altLang="zh-CN" sz="1200" i="1">
                                            <a:latin typeface="Cambria Math" charset="0"/>
                                            <a:ea typeface="Times New Roman" charset="0"/>
                                            <a:cs typeface="Times New Roman" charset="0"/>
                                          </a:rPr>
                                        </m:ctrlPr>
                                      </m:fPr>
                                      <m:num>
                                        <m:r>
                                          <a:rPr kumimoji="1" lang="mr-IN"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𝜌</m:t>
                                            </m:r>
                                          </m:e>
                                          <m:sub>
                                            <m:r>
                                              <a:rPr kumimoji="1" lang="en-US" altLang="zh-CN" sz="1200" i="1">
                                                <a:latin typeface="Cambria Math" charset="0"/>
                                                <a:ea typeface="Times New Roman" charset="0"/>
                                                <a:cs typeface="Times New Roman" charset="0"/>
                                              </a:rPr>
                                              <m:t>0</m:t>
                                            </m:r>
                                          </m:sub>
                                        </m:sSub>
                                      </m:num>
                                      <m:den>
                                        <m:r>
                                          <a:rPr kumimoji="1" lang="mr-IN"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𝑧</m:t>
                                        </m:r>
                                      </m:den>
                                    </m:f>
                                  </m:e>
                                </m:box>
                              </m:e>
                            </m:box>
                          </m:e>
                        </m:d>
                      </m:e>
                      <m:sup>
                        <m:r>
                          <a:rPr kumimoji="1" lang="en-US" altLang="zh-CN" sz="1200" i="1">
                            <a:latin typeface="Cambria Math" charset="0"/>
                            <a:ea typeface="Times New Roman" charset="0"/>
                            <a:cs typeface="Times New Roman" charset="0"/>
                          </a:rPr>
                          <m:t>−1</m:t>
                        </m:r>
                      </m:sup>
                    </m:sSup>
                  </m:oMath>
                </a14:m>
                <a:r>
                  <a:rPr kumimoji="1" lang="en-US" altLang="zh-CN" sz="1200" dirty="0">
                    <a:latin typeface="Times New Roman" charset="0"/>
                    <a:ea typeface="Times New Roman" charset="0"/>
                    <a:cs typeface="Times New Roman" charset="0"/>
                  </a:rPr>
                  <a:t>and</a:t>
                </a:r>
                <a:r>
                  <a:rPr kumimoji="1" lang="zh-CN" altLang="en-US" sz="1200" dirty="0">
                    <a:latin typeface="Times New Roman" charset="0"/>
                    <a:ea typeface="Times New Roman" charset="0"/>
                    <a:cs typeface="Times New Roman" charset="0"/>
                  </a:rPr>
                  <a:t> </a:t>
                </a:r>
                <a14:m>
                  <m:oMath xmlns:m="http://schemas.openxmlformats.org/officeDocument/2006/math">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𝑝</m:t>
                        </m:r>
                      </m:sub>
                    </m:sSub>
                    <m:r>
                      <a:rPr kumimoji="1" lang="en-US" altLang="zh-CN" sz="1200" i="1">
                        <a:latin typeface="Cambria Math" charset="0"/>
                        <a:ea typeface="Times New Roman" charset="0"/>
                        <a:cs typeface="Times New Roman" charset="0"/>
                      </a:rPr>
                      <m:t>=</m:t>
                    </m:r>
                    <m:sSup>
                      <m:sSupPr>
                        <m:ctrlPr>
                          <a:rPr kumimoji="1" lang="en-US" altLang="zh-CN" sz="1200" i="1">
                            <a:latin typeface="Cambria Math" charset="0"/>
                            <a:ea typeface="Times New Roman" charset="0"/>
                            <a:cs typeface="Times New Roman" charset="0"/>
                          </a:rPr>
                        </m:ctrlPr>
                      </m:sSupPr>
                      <m:e>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box>
                              <m:boxPr>
                                <m:ctrlPr>
                                  <a:rPr kumimoji="1" lang="mr-IN" altLang="zh-CN" sz="1200" i="1">
                                    <a:latin typeface="Cambria Math" charset="0"/>
                                    <a:ea typeface="Times New Roman" charset="0"/>
                                    <a:cs typeface="Times New Roman" charset="0"/>
                                  </a:rPr>
                                </m:ctrlPr>
                              </m:boxPr>
                              <m:e>
                                <m:argPr>
                                  <m:argSz m:val="-1"/>
                                </m:argP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𝑝</m:t>
                                        </m:r>
                                      </m:e>
                                      <m:sub>
                                        <m:r>
                                          <a:rPr kumimoji="1" lang="en-US" altLang="zh-CN" sz="1200" i="1">
                                            <a:latin typeface="Cambria Math" charset="0"/>
                                            <a:ea typeface="Times New Roman" charset="0"/>
                                            <a:cs typeface="Times New Roman" charset="0"/>
                                          </a:rPr>
                                          <m:t>0</m:t>
                                        </m:r>
                                      </m:sub>
                                    </m:sSub>
                                  </m:den>
                                </m:f>
                                <m:box>
                                  <m:boxPr>
                                    <m:ctrlPr>
                                      <a:rPr kumimoji="1" lang="mr-IN" altLang="zh-CN" sz="1200" i="1">
                                        <a:latin typeface="Cambria Math" charset="0"/>
                                        <a:ea typeface="Times New Roman" charset="0"/>
                                        <a:cs typeface="Times New Roman" charset="0"/>
                                      </a:rPr>
                                    </m:ctrlPr>
                                  </m:boxPr>
                                  <m:e>
                                    <m:argPr>
                                      <m:argSz m:val="-1"/>
                                    </m:argPr>
                                    <m:f>
                                      <m:fPr>
                                        <m:ctrlPr>
                                          <a:rPr kumimoji="1" lang="mr-IN" altLang="zh-CN" sz="1200" i="1">
                                            <a:latin typeface="Cambria Math" charset="0"/>
                                            <a:ea typeface="Times New Roman" charset="0"/>
                                            <a:cs typeface="Times New Roman" charset="0"/>
                                          </a:rPr>
                                        </m:ctrlPr>
                                      </m:fPr>
                                      <m:num>
                                        <m:r>
                                          <a:rPr kumimoji="1" lang="mr-IN" altLang="zh-CN" sz="1200" i="1">
                                            <a:latin typeface="Cambria Math" charset="0"/>
                                            <a:ea typeface="Times New Roman" charset="0"/>
                                            <a:cs typeface="Times New Roman" charset="0"/>
                                          </a:rPr>
                                          <m:t>𝜕</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𝑝</m:t>
                                            </m:r>
                                          </m:e>
                                          <m:sub>
                                            <m:r>
                                              <a:rPr kumimoji="1" lang="en-US" altLang="zh-CN" sz="1200" i="1">
                                                <a:latin typeface="Cambria Math" charset="0"/>
                                                <a:ea typeface="Times New Roman" charset="0"/>
                                                <a:cs typeface="Times New Roman" charset="0"/>
                                              </a:rPr>
                                              <m:t>0</m:t>
                                            </m:r>
                                          </m:sub>
                                        </m:sSub>
                                      </m:num>
                                      <m:den>
                                        <m:r>
                                          <a:rPr kumimoji="1" lang="mr-IN"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𝑧</m:t>
                                        </m:r>
                                      </m:den>
                                    </m:f>
                                  </m:e>
                                </m:box>
                              </m:e>
                            </m:box>
                          </m:e>
                        </m:d>
                      </m:e>
                      <m:sup>
                        <m:r>
                          <a:rPr kumimoji="1" lang="en-US" altLang="zh-CN" sz="1200" i="1">
                            <a:latin typeface="Cambria Math" charset="0"/>
                            <a:ea typeface="Times New Roman" charset="0"/>
                            <a:cs typeface="Times New Roman" charset="0"/>
                          </a:rPr>
                          <m:t>−1</m:t>
                        </m:r>
                      </m:sup>
                    </m:sSup>
                  </m:oMath>
                </a14:m>
                <a:r>
                  <a:rPr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are the density and pressure scale height.</a:t>
                </a:r>
                <a:r>
                  <a:rPr kumimoji="1" lang="zh-CN" altLang="en-US" sz="1200" dirty="0">
                    <a:latin typeface="Times New Roman" charset="0"/>
                    <a:ea typeface="Times New Roman" charset="0"/>
                    <a:cs typeface="Times New Roman" charset="0"/>
                  </a:rPr>
                  <a:t> </a:t>
                </a:r>
                <a14:m>
                  <m:oMath xmlns:m="http://schemas.openxmlformats.org/officeDocument/2006/math">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h</m:t>
                        </m:r>
                      </m:sub>
                    </m:sSub>
                    <m:r>
                      <a:rPr kumimoji="1" lang="en-US" altLang="zh-CN" sz="1200" i="1">
                        <a:latin typeface="Cambria Math" charset="0"/>
                        <a:ea typeface="Times New Roman" charset="0"/>
                        <a:cs typeface="Times New Roman" charset="0"/>
                      </a:rPr>
                      <m:t>=</m:t>
                    </m:r>
                    <m:rad>
                      <m:radPr>
                        <m:degHide m:val="on"/>
                        <m:ctrlPr>
                          <a:rPr kumimoji="1" lang="en-US" altLang="zh-CN" sz="1200" i="1">
                            <a:latin typeface="Cambria Math" charset="0"/>
                            <a:ea typeface="Times New Roman" charset="0"/>
                            <a:cs typeface="Times New Roman" charset="0"/>
                          </a:rPr>
                        </m:ctrlPr>
                      </m:radPr>
                      <m:deg/>
                      <m:e>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𝑥</m:t>
                            </m:r>
                          </m:sub>
                          <m:sup>
                            <m:r>
                              <a:rPr kumimoji="1" lang="en-US" altLang="zh-CN" sz="1200" i="1">
                                <a:latin typeface="Cambria Math" charset="0"/>
                                <a:ea typeface="Times New Roman" charset="0"/>
                                <a:cs typeface="Times New Roman" charset="0"/>
                              </a:rPr>
                              <m:t>2</m:t>
                            </m:r>
                          </m:sup>
                        </m:sSubSup>
                        <m:r>
                          <a:rPr kumimoji="1" lang="en-US" altLang="zh-CN" sz="1200" i="1">
                            <a:latin typeface="Cambria Math" charset="0"/>
                            <a:ea typeface="Times New Roman" charset="0"/>
                            <a:cs typeface="Times New Roman" charset="0"/>
                          </a:rPr>
                          <m:t>+</m:t>
                        </m:r>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𝑦</m:t>
                            </m:r>
                          </m:sub>
                          <m:sup>
                            <m:r>
                              <a:rPr kumimoji="1" lang="en-US" altLang="zh-CN" sz="1200" i="1">
                                <a:latin typeface="Cambria Math" charset="0"/>
                                <a:ea typeface="Times New Roman" charset="0"/>
                                <a:cs typeface="Times New Roman" charset="0"/>
                              </a:rPr>
                              <m:t>2</m:t>
                            </m:r>
                          </m:sup>
                        </m:sSubSup>
                      </m:e>
                    </m:rad>
                  </m:oMath>
                </a14:m>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is the horizontal wavenumber.</a:t>
                </a:r>
                <a:r>
                  <a:rPr kumimoji="1" lang="zh-CN" altLang="en-US" sz="1200" dirty="0">
                    <a:latin typeface="Times New Roman" charset="0"/>
                    <a:ea typeface="Times New Roman" charset="0"/>
                    <a:cs typeface="Times New Roman" charset="0"/>
                  </a:rPr>
                  <a:t> </a:t>
                </a:r>
              </a:p>
            </p:txBody>
          </p:sp>
        </mc:Choice>
        <mc:Fallback xmlns="">
          <p:sp>
            <p:nvSpPr>
              <p:cNvPr id="58" name="文本框 57"/>
              <p:cNvSpPr txBox="1">
                <a:spLocks noRot="1" noChangeAspect="1" noMove="1" noResize="1" noEditPoints="1" noAdjustHandles="1" noChangeArrowheads="1" noChangeShapeType="1" noTextEdit="1"/>
              </p:cNvSpPr>
              <p:nvPr/>
            </p:nvSpPr>
            <p:spPr>
              <a:xfrm>
                <a:off x="127934" y="30661595"/>
                <a:ext cx="6419080" cy="996555"/>
              </a:xfrm>
              <a:prstGeom prst="rect">
                <a:avLst/>
              </a:prstGeom>
              <a:blipFill rotWithShape="0">
                <a:blip r:embed="rId10"/>
                <a:stretch>
                  <a:fillRect l="-95" t="-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370392" y="27667042"/>
                <a:ext cx="6271610" cy="6264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CN" altLang="en-US" sz="1200" i="1" smtClean="0">
                          <a:latin typeface="Cambria Math" charset="0"/>
                          <a:ea typeface="Cambria Math" charset="0"/>
                          <a:cs typeface="Cambria Math" charset="0"/>
                        </a:rPr>
                        <m:t>𝛿</m:t>
                      </m:r>
                      <m:r>
                        <a:rPr kumimoji="1" lang="en-US" altLang="zh-CN" sz="1200" b="0" i="1" smtClean="0">
                          <a:latin typeface="Cambria Math" charset="0"/>
                          <a:ea typeface="Cambria Math" charset="0"/>
                          <a:cs typeface="Cambria Math" charset="0"/>
                        </a:rPr>
                        <m:t>𝑋</m:t>
                      </m:r>
                      <m:d>
                        <m:dPr>
                          <m:ctrlPr>
                            <a:rPr kumimoji="1" lang="mr-IN" altLang="zh-CN" sz="1200" b="0" i="1" smtClean="0">
                              <a:latin typeface="Cambria Math" charset="0"/>
                              <a:ea typeface="Cambria Math" charset="0"/>
                              <a:cs typeface="Cambria Math" charset="0"/>
                            </a:rPr>
                          </m:ctrlPr>
                        </m:dPr>
                        <m:e>
                          <m:r>
                            <a:rPr kumimoji="1" lang="en-US" altLang="zh-CN" sz="1200" b="0" i="1" smtClean="0">
                              <a:latin typeface="Cambria Math" charset="0"/>
                              <a:ea typeface="Cambria Math" charset="0"/>
                              <a:cs typeface="Cambria Math" charset="0"/>
                            </a:rPr>
                            <m:t>𝑧</m:t>
                          </m:r>
                        </m:e>
                      </m:d>
                      <m:r>
                        <a:rPr kumimoji="1" lang="en-US"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𝑋</m:t>
                      </m:r>
                      <m:d>
                        <m:dPr>
                          <m:ctrlPr>
                            <a:rPr kumimoji="1" lang="mr-IN" altLang="zh-CN" sz="1200" b="0" i="1" smtClean="0">
                              <a:latin typeface="Cambria Math" charset="0"/>
                              <a:ea typeface="Cambria Math" charset="0"/>
                              <a:cs typeface="Cambria Math" charset="0"/>
                            </a:rPr>
                          </m:ctrlPr>
                        </m:dPr>
                        <m:e>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𝑧</m:t>
                              </m:r>
                            </m:e>
                            <m:sub>
                              <m:r>
                                <a:rPr kumimoji="1" lang="en-US" altLang="zh-CN" sz="1200" b="0" i="1" smtClean="0">
                                  <a:latin typeface="Cambria Math" charset="0"/>
                                  <a:ea typeface="Cambria Math" charset="0"/>
                                  <a:cs typeface="Cambria Math" charset="0"/>
                                </a:rPr>
                                <m:t>0</m:t>
                              </m:r>
                            </m:sub>
                          </m:sSub>
                        </m:e>
                      </m:d>
                      <m:sSup>
                        <m:sSupPr>
                          <m:ctrlPr>
                            <a:rPr kumimoji="1" lang="mr-IN" altLang="zh-CN" sz="1200" b="0" i="1" smtClean="0">
                              <a:latin typeface="Cambria Math" charset="0"/>
                              <a:ea typeface="Cambria Math" charset="0"/>
                              <a:cs typeface="Cambria Math" charset="0"/>
                            </a:rPr>
                          </m:ctrlPr>
                        </m:sSupPr>
                        <m:e>
                          <m:d>
                            <m:dPr>
                              <m:ctrlPr>
                                <a:rPr kumimoji="1" lang="mr-IN" altLang="zh-CN" sz="1200" b="0" i="1" smtClean="0">
                                  <a:latin typeface="Cambria Math" charset="0"/>
                                  <a:ea typeface="Cambria Math" charset="0"/>
                                  <a:cs typeface="Cambria Math" charset="0"/>
                                </a:rPr>
                              </m:ctrlPr>
                            </m:dPr>
                            <m:e>
                              <m:f>
                                <m:fPr>
                                  <m:ctrlPr>
                                    <a:rPr kumimoji="1" lang="mr-IN" altLang="zh-CN" sz="1200" b="0" i="1" smtClean="0">
                                      <a:latin typeface="Cambria Math" charset="0"/>
                                      <a:ea typeface="Cambria Math" charset="0"/>
                                      <a:cs typeface="Cambria Math" charset="0"/>
                                    </a:rPr>
                                  </m:ctrlPr>
                                </m:fPr>
                                <m:num>
                                  <m:sSub>
                                    <m:sSubPr>
                                      <m:ctrlPr>
                                        <a:rPr kumimoji="1" lang="en-US" altLang="zh-CN" sz="1200" i="1">
                                          <a:latin typeface="Cambria Math" charset="0"/>
                                          <a:ea typeface="Cambria Math" charset="0"/>
                                          <a:cs typeface="Cambria Math" charset="0"/>
                                        </a:rPr>
                                      </m:ctrlPr>
                                    </m:sSubPr>
                                    <m:e>
                                      <m:r>
                                        <a:rPr kumimoji="1" lang="en-US" altLang="zh-CN" sz="1200" i="1">
                                          <a:latin typeface="Cambria Math" charset="0"/>
                                          <a:ea typeface="Cambria Math" charset="0"/>
                                          <a:cs typeface="Cambria Math" charset="0"/>
                                        </a:rPr>
                                        <m:t>𝑘</m:t>
                                      </m:r>
                                    </m:e>
                                    <m:sub>
                                      <m:r>
                                        <a:rPr kumimoji="1" lang="en-US" altLang="zh-CN" sz="1200" i="1">
                                          <a:latin typeface="Cambria Math" charset="0"/>
                                          <a:ea typeface="Cambria Math" charset="0"/>
                                          <a:cs typeface="Cambria Math" charset="0"/>
                                        </a:rPr>
                                        <m:t>𝑧𝑟</m:t>
                                      </m:r>
                                    </m:sub>
                                  </m:sSub>
                                  <m:d>
                                    <m:dPr>
                                      <m:ctrlPr>
                                        <a:rPr kumimoji="1" lang="mr-IN" altLang="zh-CN" sz="1200" i="1">
                                          <a:latin typeface="Cambria Math" charset="0"/>
                                          <a:ea typeface="Cambria Math" charset="0"/>
                                          <a:cs typeface="Cambria Math" charset="0"/>
                                        </a:rPr>
                                      </m:ctrlPr>
                                    </m:dPr>
                                    <m:e>
                                      <m:r>
                                        <a:rPr kumimoji="1" lang="en-US" altLang="zh-CN" sz="1200" i="1">
                                          <a:latin typeface="Cambria Math" charset="0"/>
                                          <a:ea typeface="Cambria Math" charset="0"/>
                                          <a:cs typeface="Cambria Math" charset="0"/>
                                        </a:rPr>
                                        <m:t>𝑧</m:t>
                                      </m:r>
                                    </m:e>
                                  </m:d>
                                </m:num>
                                <m:den>
                                  <m:sSub>
                                    <m:sSubPr>
                                      <m:ctrlPr>
                                        <a:rPr kumimoji="1" lang="en-US" altLang="zh-CN" sz="1200" i="1">
                                          <a:latin typeface="Cambria Math" charset="0"/>
                                          <a:ea typeface="Cambria Math" charset="0"/>
                                          <a:cs typeface="Cambria Math" charset="0"/>
                                        </a:rPr>
                                      </m:ctrlPr>
                                    </m:sSubPr>
                                    <m:e>
                                      <m:r>
                                        <a:rPr kumimoji="1" lang="en-US" altLang="zh-CN" sz="1200" i="1">
                                          <a:latin typeface="Cambria Math" charset="0"/>
                                          <a:ea typeface="Cambria Math" charset="0"/>
                                          <a:cs typeface="Cambria Math" charset="0"/>
                                        </a:rPr>
                                        <m:t>𝑘</m:t>
                                      </m:r>
                                    </m:e>
                                    <m:sub>
                                      <m:r>
                                        <a:rPr kumimoji="1" lang="en-US" altLang="zh-CN" sz="1200" i="1">
                                          <a:latin typeface="Cambria Math" charset="0"/>
                                          <a:ea typeface="Cambria Math" charset="0"/>
                                          <a:cs typeface="Cambria Math" charset="0"/>
                                        </a:rPr>
                                        <m:t>𝑧𝑟</m:t>
                                      </m:r>
                                    </m:sub>
                                  </m:sSub>
                                  <m:d>
                                    <m:dPr>
                                      <m:ctrlPr>
                                        <a:rPr kumimoji="1" lang="mr-IN" altLang="zh-CN" sz="1200" i="1">
                                          <a:latin typeface="Cambria Math" charset="0"/>
                                          <a:ea typeface="Cambria Math" charset="0"/>
                                          <a:cs typeface="Cambria Math" charset="0"/>
                                        </a:rPr>
                                      </m:ctrlPr>
                                    </m:dPr>
                                    <m:e>
                                      <m:sSub>
                                        <m:sSubPr>
                                          <m:ctrlPr>
                                            <a:rPr kumimoji="1" lang="en-US" altLang="zh-CN" sz="1200" i="1">
                                              <a:latin typeface="Cambria Math" charset="0"/>
                                              <a:ea typeface="Cambria Math" charset="0"/>
                                              <a:cs typeface="Cambria Math" charset="0"/>
                                            </a:rPr>
                                          </m:ctrlPr>
                                        </m:sSubPr>
                                        <m:e>
                                          <m:r>
                                            <a:rPr kumimoji="1" lang="en-US" altLang="zh-CN" sz="1200" i="1">
                                              <a:latin typeface="Cambria Math" charset="0"/>
                                              <a:ea typeface="Cambria Math" charset="0"/>
                                              <a:cs typeface="Cambria Math" charset="0"/>
                                            </a:rPr>
                                            <m:t>𝑧</m:t>
                                          </m:r>
                                        </m:e>
                                        <m:sub>
                                          <m:r>
                                            <a:rPr kumimoji="1" lang="en-US" altLang="zh-CN" sz="1200" i="1">
                                              <a:latin typeface="Cambria Math" charset="0"/>
                                              <a:ea typeface="Cambria Math" charset="0"/>
                                              <a:cs typeface="Cambria Math" charset="0"/>
                                            </a:rPr>
                                            <m:t>0</m:t>
                                          </m:r>
                                        </m:sub>
                                      </m:sSub>
                                    </m:e>
                                  </m:d>
                                </m:den>
                              </m:f>
                            </m:e>
                          </m:d>
                        </m:e>
                        <m:sup>
                          <m:box>
                            <m:boxPr>
                              <m:ctrlPr>
                                <a:rPr kumimoji="1" lang="mr-IN" altLang="zh-CN" sz="1200" b="0" i="1" smtClean="0">
                                  <a:latin typeface="Cambria Math" charset="0"/>
                                  <a:ea typeface="Cambria Math" charset="0"/>
                                  <a:cs typeface="Cambria Math" charset="0"/>
                                </a:rPr>
                              </m:ctrlPr>
                            </m:boxPr>
                            <m:e>
                              <m:argPr>
                                <m:argSz m:val="-1"/>
                              </m:argPr>
                              <m:f>
                                <m:fPr>
                                  <m:ctrlPr>
                                    <a:rPr kumimoji="1" lang="mr-IN" altLang="zh-CN" sz="1200" b="0" i="1" smtClean="0">
                                      <a:latin typeface="Cambria Math" charset="0"/>
                                      <a:ea typeface="Cambria Math" charset="0"/>
                                      <a:cs typeface="Cambria Math" charset="0"/>
                                    </a:rPr>
                                  </m:ctrlPr>
                                </m:fPr>
                                <m:num>
                                  <m:r>
                                    <a:rPr kumimoji="1" lang="en-US" altLang="zh-CN" sz="1200" b="0" i="1" smtClean="0">
                                      <a:latin typeface="Cambria Math" charset="0"/>
                                      <a:ea typeface="Cambria Math" charset="0"/>
                                      <a:cs typeface="Cambria Math" charset="0"/>
                                    </a:rPr>
                                    <m:t>1</m:t>
                                  </m:r>
                                </m:num>
                                <m:den>
                                  <m:r>
                                    <a:rPr kumimoji="1" lang="en-US" altLang="zh-CN" sz="1200" b="0" i="1" smtClean="0">
                                      <a:latin typeface="Cambria Math" charset="0"/>
                                      <a:ea typeface="Cambria Math" charset="0"/>
                                      <a:cs typeface="Cambria Math" charset="0"/>
                                    </a:rPr>
                                    <m:t>2</m:t>
                                  </m:r>
                                </m:den>
                              </m:f>
                            </m:e>
                          </m:box>
                        </m:sup>
                      </m:sSup>
                      <m:r>
                        <a:rPr kumimoji="1" lang="en-US" altLang="zh-CN" sz="1200" b="0" i="1" smtClean="0">
                          <a:latin typeface="Cambria Math" charset="0"/>
                          <a:ea typeface="Cambria Math" charset="0"/>
                          <a:cs typeface="Cambria Math" charset="0"/>
                        </a:rPr>
                        <m:t>𝑒𝑥𝑝</m:t>
                      </m:r>
                      <m:d>
                        <m:dPr>
                          <m:begChr m:val="["/>
                          <m:endChr m:val="]"/>
                          <m:ctrlPr>
                            <a:rPr kumimoji="1" lang="mr-IN" altLang="zh-CN" sz="1200" b="0" i="1" smtClean="0">
                              <a:latin typeface="Cambria Math" charset="0"/>
                              <a:ea typeface="Cambria Math" charset="0"/>
                              <a:cs typeface="Cambria Math" charset="0"/>
                            </a:rPr>
                          </m:ctrlPr>
                        </m:dPr>
                        <m:e>
                          <m:nary>
                            <m:naryPr>
                              <m:ctrlPr>
                                <a:rPr kumimoji="1" lang="is-IS" altLang="zh-CN" sz="1200" b="0" i="1" smtClean="0">
                                  <a:latin typeface="Cambria Math" charset="0"/>
                                  <a:ea typeface="Cambria Math" charset="0"/>
                                  <a:cs typeface="Cambria Math" charset="0"/>
                                </a:rPr>
                              </m:ctrlPr>
                            </m:naryPr>
                            <m:sub>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𝑧</m:t>
                                  </m:r>
                                </m:e>
                                <m:sub>
                                  <m:r>
                                    <a:rPr kumimoji="1" lang="en-US" altLang="zh-CN" sz="1200" b="0" i="1" smtClean="0">
                                      <a:latin typeface="Cambria Math" charset="0"/>
                                      <a:ea typeface="Cambria Math" charset="0"/>
                                      <a:cs typeface="Cambria Math" charset="0"/>
                                    </a:rPr>
                                    <m:t>0</m:t>
                                  </m:r>
                                </m:sub>
                              </m:sSub>
                            </m:sub>
                            <m:sup>
                              <m:r>
                                <a:rPr kumimoji="1" lang="en-US" altLang="zh-CN" sz="1200" b="0" i="1" smtClean="0">
                                  <a:latin typeface="Cambria Math" charset="0"/>
                                  <a:ea typeface="Cambria Math" charset="0"/>
                                  <a:cs typeface="Cambria Math" charset="0"/>
                                </a:rPr>
                                <m:t>𝑧</m:t>
                              </m:r>
                            </m:sup>
                            <m:e>
                              <m:d>
                                <m:dPr>
                                  <m:ctrlPr>
                                    <a:rPr kumimoji="1" lang="mr-IN" altLang="zh-CN" sz="1200" b="0" i="1" smtClean="0">
                                      <a:latin typeface="Cambria Math" charset="0"/>
                                      <a:ea typeface="Cambria Math" charset="0"/>
                                      <a:cs typeface="Cambria Math" charset="0"/>
                                    </a:rPr>
                                  </m:ctrlPr>
                                </m:dPr>
                                <m:e>
                                  <m:r>
                                    <a:rPr kumimoji="1" lang="en-US" altLang="zh-CN" sz="1200" b="0" i="1" smtClean="0">
                                      <a:latin typeface="Cambria Math" charset="0"/>
                                      <a:ea typeface="Cambria Math" charset="0"/>
                                      <a:cs typeface="Cambria Math" charset="0"/>
                                    </a:rPr>
                                    <m:t>𝑖</m:t>
                                  </m:r>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𝑘</m:t>
                                      </m:r>
                                    </m:e>
                                    <m:sub>
                                      <m:r>
                                        <a:rPr kumimoji="1" lang="en-US" altLang="zh-CN" sz="1200" b="0" i="1" smtClean="0">
                                          <a:latin typeface="Cambria Math" charset="0"/>
                                          <a:ea typeface="Cambria Math" charset="0"/>
                                          <a:cs typeface="Cambria Math" charset="0"/>
                                        </a:rPr>
                                        <m:t>𝑧</m:t>
                                      </m:r>
                                    </m:sub>
                                  </m:sSub>
                                  <m:r>
                                    <a:rPr kumimoji="1" lang="en-US" altLang="zh-CN" sz="1200" b="0" i="1" smtClean="0">
                                      <a:latin typeface="Cambria Math" charset="0"/>
                                      <a:ea typeface="Cambria Math" charset="0"/>
                                      <a:cs typeface="Cambria Math" charset="0"/>
                                    </a:rPr>
                                    <m:t>+</m:t>
                                  </m:r>
                                  <m:box>
                                    <m:boxPr>
                                      <m:ctrlPr>
                                        <a:rPr kumimoji="1" lang="mr-IN" altLang="zh-CN" sz="1200" b="0" i="1" smtClean="0">
                                          <a:latin typeface="Cambria Math" charset="0"/>
                                          <a:ea typeface="Cambria Math" charset="0"/>
                                          <a:cs typeface="Cambria Math" charset="0"/>
                                        </a:rPr>
                                      </m:ctrlPr>
                                    </m:boxPr>
                                    <m:e>
                                      <m:argPr>
                                        <m:argSz m:val="-1"/>
                                      </m:argPr>
                                      <m:f>
                                        <m:fPr>
                                          <m:ctrlPr>
                                            <a:rPr kumimoji="1" lang="mr-IN" altLang="zh-CN" sz="1200" b="0" i="1" smtClean="0">
                                              <a:latin typeface="Cambria Math" charset="0"/>
                                              <a:ea typeface="Cambria Math" charset="0"/>
                                              <a:cs typeface="Cambria Math" charset="0"/>
                                            </a:rPr>
                                          </m:ctrlPr>
                                        </m:fPr>
                                        <m:num>
                                          <m:r>
                                            <a:rPr kumimoji="1" lang="en-US" altLang="zh-CN" sz="1200" b="0" i="1" smtClean="0">
                                              <a:latin typeface="Cambria Math" charset="0"/>
                                              <a:ea typeface="Cambria Math" charset="0"/>
                                              <a:cs typeface="Cambria Math" charset="0"/>
                                            </a:rPr>
                                            <m:t>1</m:t>
                                          </m:r>
                                        </m:num>
                                        <m:den>
                                          <m:r>
                                            <a:rPr kumimoji="1" lang="en-US" altLang="zh-CN" sz="1200" b="0" i="1" smtClean="0">
                                              <a:latin typeface="Cambria Math" charset="0"/>
                                              <a:ea typeface="Cambria Math" charset="0"/>
                                              <a:cs typeface="Cambria Math" charset="0"/>
                                            </a:rPr>
                                            <m:t>2</m:t>
                                          </m:r>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𝐻</m:t>
                                              </m:r>
                                            </m:e>
                                            <m:sub>
                                              <m:r>
                                                <a:rPr kumimoji="1" lang="en-US" altLang="zh-CN" sz="1200" b="0" i="1" smtClean="0">
                                                  <a:latin typeface="Cambria Math" charset="0"/>
                                                  <a:ea typeface="Cambria Math" charset="0"/>
                                                  <a:cs typeface="Cambria Math" charset="0"/>
                                                </a:rPr>
                                                <m:t>𝜌</m:t>
                                              </m:r>
                                            </m:sub>
                                          </m:sSub>
                                        </m:den>
                                      </m:f>
                                    </m:e>
                                  </m:box>
                                </m:e>
                              </m:d>
                              <m:r>
                                <a:rPr kumimoji="1" lang="en-US" altLang="zh-CN" sz="1200" b="0" i="1" smtClean="0">
                                  <a:latin typeface="Cambria Math" charset="0"/>
                                  <a:ea typeface="Cambria Math" charset="0"/>
                                  <a:cs typeface="Cambria Math" charset="0"/>
                                </a:rPr>
                                <m:t>𝑑𝑧</m:t>
                              </m:r>
                            </m:e>
                          </m:nary>
                        </m:e>
                      </m:d>
                    </m:oMath>
                  </m:oMathPara>
                </a14:m>
                <a:endParaRPr kumimoji="1" lang="zh-CN" altLang="en-US" sz="12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370392" y="27667042"/>
                <a:ext cx="6271610" cy="62645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771743" y="24948820"/>
                <a:ext cx="5098822" cy="24625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zh-CN" altLang="en-US" sz="1200" i="1" smtClean="0">
                          <a:latin typeface="Cambria Math" charset="0"/>
                          <a:ea typeface="Cambria Math" charset="0"/>
                          <a:cs typeface="Cambria Math" charset="0"/>
                        </a:rPr>
                        <m:t>𝛻</m:t>
                      </m:r>
                      <m:r>
                        <a:rPr kumimoji="1" lang="zh-CN" altLang="en-US" sz="1200" i="1" smtClean="0">
                          <a:latin typeface="Cambria Math" charset="0"/>
                          <a:ea typeface="Cambria Math" charset="0"/>
                          <a:cs typeface="Cambria Math" charset="0"/>
                        </a:rPr>
                        <m:t>∙</m:t>
                      </m:r>
                      <m:sSup>
                        <m:sSupPr>
                          <m:ctrlPr>
                            <a:rPr kumimoji="1" lang="en-US" altLang="zh-CN" sz="1200" i="1" smtClean="0">
                              <a:latin typeface="Cambria Math" charset="0"/>
                              <a:ea typeface="Cambria Math" charset="0"/>
                              <a:cs typeface="Cambria Math" charset="0"/>
                            </a:rPr>
                          </m:ctrlPr>
                        </m:sSupPr>
                        <m:e>
                          <m:acc>
                            <m:accPr>
                              <m:chr m:val="⃗"/>
                              <m:ctrlPr>
                                <a:rPr kumimoji="1" lang="en-US" altLang="zh-CN" sz="1200" i="1" smtClean="0">
                                  <a:latin typeface="Cambria Math" charset="0"/>
                                  <a:ea typeface="Cambria Math" charset="0"/>
                                  <a:cs typeface="Cambria Math" charset="0"/>
                                </a:rPr>
                              </m:ctrlPr>
                            </m:accPr>
                            <m:e>
                              <m:r>
                                <a:rPr kumimoji="1" lang="en-US" altLang="zh-CN" sz="1200" b="0" i="1" smtClean="0">
                                  <a:latin typeface="Cambria Math" charset="0"/>
                                  <a:ea typeface="Cambria Math" charset="0"/>
                                  <a:cs typeface="Cambria Math" charset="0"/>
                                </a:rPr>
                                <m:t>𝑉</m:t>
                              </m:r>
                            </m:e>
                          </m:acc>
                        </m:e>
                        <m:sup>
                          <m:r>
                            <a:rPr kumimoji="1" lang="en-US" altLang="zh-CN" sz="1200" b="0" i="1" smtClean="0">
                              <a:latin typeface="Cambria Math" charset="0"/>
                              <a:ea typeface="Cambria Math" charset="0"/>
                              <a:cs typeface="Cambria Math" charset="0"/>
                            </a:rPr>
                            <m:t>′</m:t>
                          </m:r>
                        </m:sup>
                      </m:sSup>
                      <m:r>
                        <a:rPr kumimoji="1" lang="en-US" altLang="zh-CN" sz="1200" b="0" i="1" smtClean="0">
                          <a:latin typeface="Cambria Math" charset="0"/>
                          <a:ea typeface="Cambria Math" charset="0"/>
                          <a:cs typeface="Cambria Math" charset="0"/>
                        </a:rPr>
                        <m:t>−</m:t>
                      </m:r>
                      <m:f>
                        <m:fPr>
                          <m:ctrlPr>
                            <a:rPr kumimoji="1" lang="mr-IN" altLang="zh-CN" sz="1200" b="0" i="1" smtClean="0">
                              <a:latin typeface="Cambria Math" charset="0"/>
                              <a:ea typeface="Cambria Math" charset="0"/>
                              <a:cs typeface="Cambria Math" charset="0"/>
                            </a:rPr>
                          </m:ctrlPr>
                        </m:fPr>
                        <m:num>
                          <m:sSup>
                            <m:sSupPr>
                              <m:ctrlPr>
                                <a:rPr kumimoji="1" lang="mr-IN"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𝑤</m:t>
                              </m:r>
                            </m:e>
                            <m:sup>
                              <m:r>
                                <a:rPr kumimoji="1" lang="en-US" altLang="zh-CN" sz="1200" b="0" i="1" smtClean="0">
                                  <a:latin typeface="Cambria Math" charset="0"/>
                                  <a:ea typeface="Cambria Math" charset="0"/>
                                  <a:cs typeface="Cambria Math" charset="0"/>
                                </a:rPr>
                                <m:t>′</m:t>
                              </m:r>
                            </m:sup>
                          </m:sSup>
                        </m:num>
                        <m:den>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𝐻</m:t>
                              </m:r>
                            </m:e>
                            <m:sub>
                              <m:r>
                                <a:rPr kumimoji="1" lang="en-US" altLang="zh-CN" sz="1200" b="0" i="1" smtClean="0">
                                  <a:latin typeface="Cambria Math" charset="0"/>
                                  <a:ea typeface="Cambria Math" charset="0"/>
                                  <a:cs typeface="Cambria Math" charset="0"/>
                                </a:rPr>
                                <m:t>𝜌</m:t>
                              </m:r>
                            </m:sub>
                          </m:sSub>
                        </m:den>
                      </m:f>
                      <m:r>
                        <a:rPr kumimoji="1" lang="en-US" altLang="zh-CN" sz="1200" b="0" i="0" smtClean="0">
                          <a:latin typeface="Cambria Math" charset="0"/>
                          <a:ea typeface="Cambria Math" charset="0"/>
                          <a:cs typeface="Cambria Math" charset="0"/>
                        </a:rPr>
                        <m:t>=0</m:t>
                      </m:r>
                    </m:oMath>
                  </m:oMathPara>
                </a14:m>
                <a:endParaRPr kumimoji="1" lang="en-US" altLang="zh-CN" sz="1200" dirty="0"/>
              </a:p>
              <a:p>
                <a:pPr algn="ctr"/>
                <a14:m>
                  <m:oMathPara xmlns:m="http://schemas.openxmlformats.org/officeDocument/2006/math">
                    <m:oMathParaPr>
                      <m:jc m:val="centerGroup"/>
                    </m:oMathParaPr>
                    <m:oMath xmlns:m="http://schemas.openxmlformats.org/officeDocument/2006/math">
                      <m:d>
                        <m:dPr>
                          <m:begChr m:val="["/>
                          <m:endChr m:val="]"/>
                          <m:ctrlPr>
                            <a:rPr kumimoji="1" lang="mr-IN" altLang="zh-CN" sz="1200" i="1" smtClean="0">
                              <a:latin typeface="Cambria Math" charset="0"/>
                            </a:rPr>
                          </m:ctrlPr>
                        </m:dPr>
                        <m:e>
                          <m:f>
                            <m:fPr>
                              <m:ctrlPr>
                                <a:rPr kumimoji="1" lang="mr-IN" altLang="zh-CN" sz="1200" i="1" smtClean="0">
                                  <a:latin typeface="Cambria Math" charset="0"/>
                                </a:rPr>
                              </m:ctrlPr>
                            </m:fPr>
                            <m:num>
                              <m:r>
                                <a:rPr kumimoji="1" lang="mr-IN" altLang="zh-CN" sz="1200" i="1" smtClean="0">
                                  <a:latin typeface="Cambria Math" charset="0"/>
                                  <a:ea typeface="Cambria Math" charset="0"/>
                                  <a:cs typeface="Cambria Math" charset="0"/>
                                </a:rPr>
                                <m:t>𝜕</m:t>
                              </m:r>
                            </m:num>
                            <m:den>
                              <m:r>
                                <a:rPr kumimoji="1" lang="mr-IN" altLang="zh-CN" sz="120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𝑡</m:t>
                              </m:r>
                            </m:den>
                          </m:f>
                          <m:r>
                            <a:rPr kumimoji="1" lang="en-US" altLang="zh-CN" sz="1200" b="0" i="1" smtClean="0">
                              <a:latin typeface="Cambria Math" charset="0"/>
                            </a:rPr>
                            <m:t>+</m:t>
                          </m:r>
                          <m:sSub>
                            <m:sSubPr>
                              <m:ctrlPr>
                                <a:rPr kumimoji="1" lang="en-US" altLang="zh-CN" sz="1200" b="0" i="1" smtClean="0">
                                  <a:latin typeface="Cambria Math" charset="0"/>
                                </a:rPr>
                              </m:ctrlPr>
                            </m:sSubPr>
                            <m:e>
                              <m:r>
                                <a:rPr kumimoji="1" lang="en-US" altLang="zh-CN" sz="1200" b="0" i="1" smtClean="0">
                                  <a:latin typeface="Cambria Math" charset="0"/>
                                </a:rPr>
                                <m:t>𝑢</m:t>
                              </m:r>
                            </m:e>
                            <m:sub>
                              <m:r>
                                <a:rPr kumimoji="1" lang="en-US" altLang="zh-CN" sz="1200" b="0" i="1" smtClean="0">
                                  <a:latin typeface="Cambria Math" charset="0"/>
                                </a:rPr>
                                <m:t>0</m:t>
                              </m:r>
                            </m:sub>
                          </m:sSub>
                          <m:f>
                            <m:fPr>
                              <m:ctrlPr>
                                <a:rPr kumimoji="1" lang="mr-IN" altLang="zh-CN" sz="1200" b="0" i="1" smtClean="0">
                                  <a:latin typeface="Cambria Math" charset="0"/>
                                </a:rPr>
                              </m:ctrlPr>
                            </m:fPr>
                            <m:num>
                              <m:r>
                                <a:rPr kumimoji="1" lang="mr-IN" altLang="zh-CN" sz="1200" b="0" i="1" smtClean="0">
                                  <a:latin typeface="Cambria Math" charset="0"/>
                                  <a:ea typeface="Cambria Math" charset="0"/>
                                  <a:cs typeface="Cambria Math" charset="0"/>
                                </a:rPr>
                                <m:t>𝜕</m:t>
                              </m:r>
                            </m:num>
                            <m:den>
                              <m:r>
                                <a:rPr kumimoji="1" lang="mr-IN"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𝑥</m:t>
                              </m:r>
                            </m:den>
                          </m:f>
                          <m:r>
                            <a:rPr kumimoji="1" lang="en-US" altLang="zh-CN" sz="1200" b="0" i="1" smtClean="0">
                              <a:latin typeface="Cambria Math" charset="0"/>
                            </a:rPr>
                            <m:t>−</m:t>
                          </m:r>
                          <m:r>
                            <a:rPr kumimoji="1" lang="en-US" altLang="zh-CN" sz="1200" b="0" i="1" smtClean="0">
                              <a:latin typeface="Cambria Math" charset="0"/>
                              <a:ea typeface="Cambria Math" charset="0"/>
                              <a:cs typeface="Cambria Math" charset="0"/>
                            </a:rPr>
                            <m:t>𝜈</m:t>
                          </m:r>
                          <m:sSup>
                            <m:sSupPr>
                              <m:ctrlPr>
                                <a:rPr kumimoji="1" lang="en-US"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m:t>
                              </m:r>
                            </m:e>
                            <m:sup>
                              <m:r>
                                <a:rPr kumimoji="1" lang="en-US" altLang="zh-CN" sz="1200" b="0" i="1" smtClean="0">
                                  <a:latin typeface="Cambria Math" charset="0"/>
                                  <a:ea typeface="Cambria Math" charset="0"/>
                                  <a:cs typeface="Cambria Math" charset="0"/>
                                </a:rPr>
                                <m:t>2</m:t>
                              </m:r>
                            </m:sup>
                          </m:sSup>
                        </m:e>
                      </m:d>
                      <m:sSup>
                        <m:sSupPr>
                          <m:ctrlPr>
                            <a:rPr kumimoji="1" lang="mr-IN" altLang="zh-CN" sz="1200" i="1" smtClean="0">
                              <a:latin typeface="Cambria Math" charset="0"/>
                            </a:rPr>
                          </m:ctrlPr>
                        </m:sSupPr>
                        <m:e>
                          <m:r>
                            <a:rPr kumimoji="1" lang="en-US" altLang="zh-CN" sz="1200" b="0" i="1" smtClean="0">
                              <a:latin typeface="Cambria Math" charset="0"/>
                            </a:rPr>
                            <m:t>𝑢</m:t>
                          </m:r>
                        </m:e>
                        <m:sup>
                          <m:r>
                            <a:rPr kumimoji="1" lang="en-US" altLang="zh-CN" sz="1200" b="0" i="1" smtClean="0">
                              <a:latin typeface="Cambria Math" charset="0"/>
                            </a:rPr>
                            <m:t>′</m:t>
                          </m:r>
                        </m:sup>
                      </m:sSup>
                      <m:r>
                        <a:rPr kumimoji="1" lang="en-US" altLang="zh-CN" sz="1200" b="0" i="1" smtClean="0">
                          <a:latin typeface="Cambria Math" charset="0"/>
                        </a:rPr>
                        <m:t>=−</m:t>
                      </m:r>
                      <m:f>
                        <m:fPr>
                          <m:ctrlPr>
                            <a:rPr kumimoji="1" lang="mr-IN" altLang="zh-CN" sz="1200" b="0" i="1" smtClean="0">
                              <a:latin typeface="Cambria Math" charset="0"/>
                            </a:rPr>
                          </m:ctrlPr>
                        </m:fPr>
                        <m:num>
                          <m:r>
                            <a:rPr kumimoji="1" lang="en-US" altLang="zh-CN" sz="1200" b="0" i="1" smtClean="0">
                              <a:latin typeface="Cambria Math" charset="0"/>
                            </a:rPr>
                            <m:t>1</m:t>
                          </m:r>
                        </m:num>
                        <m:den>
                          <m:sSub>
                            <m:sSubPr>
                              <m:ctrlPr>
                                <a:rPr kumimoji="1" lang="en-US" altLang="zh-CN" sz="1200" b="0" i="1" smtClean="0">
                                  <a:latin typeface="Cambria Math" charset="0"/>
                                </a:rPr>
                              </m:ctrlPr>
                            </m:sSubPr>
                            <m:e>
                              <m:r>
                                <a:rPr kumimoji="1" lang="en-US" altLang="zh-CN" sz="1200" b="0" i="1" smtClean="0">
                                  <a:latin typeface="Cambria Math" charset="0"/>
                                  <a:ea typeface="Cambria Math" charset="0"/>
                                  <a:cs typeface="Cambria Math" charset="0"/>
                                </a:rPr>
                                <m:t>𝜌</m:t>
                              </m:r>
                            </m:e>
                            <m:sub>
                              <m:r>
                                <a:rPr kumimoji="1" lang="en-US" altLang="zh-CN" sz="1200" b="0" i="1" smtClean="0">
                                  <a:latin typeface="Cambria Math" charset="0"/>
                                </a:rPr>
                                <m:t>0</m:t>
                              </m:r>
                            </m:sub>
                          </m:sSub>
                        </m:den>
                      </m:f>
                      <m:f>
                        <m:fPr>
                          <m:ctrlPr>
                            <a:rPr kumimoji="1" lang="mr-IN" altLang="zh-CN" sz="1200" b="0" i="1" smtClean="0">
                              <a:latin typeface="Cambria Math" charset="0"/>
                            </a:rPr>
                          </m:ctrlPr>
                        </m:fPr>
                        <m:num>
                          <m:r>
                            <a:rPr kumimoji="1" lang="mr-IN" altLang="zh-CN" sz="1200" b="0" i="1" smtClean="0">
                              <a:latin typeface="Cambria Math" charset="0"/>
                              <a:ea typeface="Cambria Math" charset="0"/>
                              <a:cs typeface="Cambria Math" charset="0"/>
                            </a:rPr>
                            <m:t>𝜕</m:t>
                          </m:r>
                          <m:sSup>
                            <m:sSupPr>
                              <m:ctrlPr>
                                <a:rPr kumimoji="1" lang="mr-IN"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𝑝</m:t>
                              </m:r>
                            </m:e>
                            <m:sup>
                              <m:r>
                                <a:rPr kumimoji="1" lang="en-US" altLang="zh-CN" sz="1200" b="0" i="1" smtClean="0">
                                  <a:latin typeface="Cambria Math" charset="0"/>
                                  <a:ea typeface="Cambria Math" charset="0"/>
                                  <a:cs typeface="Cambria Math" charset="0"/>
                                </a:rPr>
                                <m:t>′</m:t>
                              </m:r>
                            </m:sup>
                          </m:sSup>
                        </m:num>
                        <m:den>
                          <m:r>
                            <a:rPr kumimoji="1" lang="mr-IN"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𝑥</m:t>
                          </m:r>
                        </m:den>
                      </m:f>
                    </m:oMath>
                  </m:oMathPara>
                </a14:m>
                <a:endParaRPr kumimoji="1" lang="en-US" altLang="zh-CN" sz="1200" dirty="0"/>
              </a:p>
              <a:p>
                <a:pPr algn="ctr"/>
                <a14:m>
                  <m:oMathPara xmlns:m="http://schemas.openxmlformats.org/officeDocument/2006/math">
                    <m:oMathParaPr>
                      <m:jc m:val="centerGroup"/>
                    </m:oMathParaPr>
                    <m:oMath xmlns:m="http://schemas.openxmlformats.org/officeDocument/2006/math">
                      <m:d>
                        <m:dPr>
                          <m:begChr m:val="["/>
                          <m:endChr m:val="]"/>
                          <m:ctrlPr>
                            <a:rPr kumimoji="1" lang="mr-IN" altLang="zh-CN" sz="1200" i="1">
                              <a:latin typeface="Cambria Math" charset="0"/>
                            </a:rPr>
                          </m:ctrlPr>
                        </m:dPr>
                        <m:e>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𝑡</m:t>
                              </m:r>
                            </m:den>
                          </m:f>
                          <m:r>
                            <a:rPr kumimoji="1" lang="en-US" altLang="zh-CN" sz="1200" i="1">
                              <a:latin typeface="Cambria Math" charset="0"/>
                            </a:rPr>
                            <m:t>+</m:t>
                          </m:r>
                          <m:sSub>
                            <m:sSubPr>
                              <m:ctrlPr>
                                <a:rPr kumimoji="1" lang="en-US" altLang="zh-CN" sz="1200" i="1">
                                  <a:latin typeface="Cambria Math" charset="0"/>
                                </a:rPr>
                              </m:ctrlPr>
                            </m:sSubPr>
                            <m:e>
                              <m:r>
                                <a:rPr kumimoji="1" lang="en-US" altLang="zh-CN" sz="1200" i="1">
                                  <a:latin typeface="Cambria Math" charset="0"/>
                                </a:rPr>
                                <m:t>𝑢</m:t>
                              </m:r>
                            </m:e>
                            <m:sub>
                              <m:r>
                                <a:rPr kumimoji="1" lang="en-US" altLang="zh-CN" sz="1200" i="1">
                                  <a:latin typeface="Cambria Math" charset="0"/>
                                </a:rPr>
                                <m:t>0</m:t>
                              </m:r>
                            </m:sub>
                          </m:sSub>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𝑥</m:t>
                              </m:r>
                            </m:den>
                          </m:f>
                          <m:r>
                            <a:rPr kumimoji="1" lang="en-US" altLang="zh-CN" sz="1200" i="1">
                              <a:latin typeface="Cambria Math" charset="0"/>
                            </a:rPr>
                            <m:t>−</m:t>
                          </m:r>
                          <m:r>
                            <a:rPr kumimoji="1" lang="en-US" altLang="zh-CN" sz="1200" i="1">
                              <a:latin typeface="Cambria Math" charset="0"/>
                              <a:ea typeface="Cambria Math" charset="0"/>
                              <a:cs typeface="Cambria Math" charset="0"/>
                            </a:rPr>
                            <m:t>𝜈</m:t>
                          </m:r>
                          <m:sSup>
                            <m:sSupPr>
                              <m:ctrlPr>
                                <a:rPr kumimoji="1" lang="en-US"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m:t>
                              </m:r>
                            </m:e>
                            <m:sup>
                              <m:r>
                                <a:rPr kumimoji="1" lang="en-US" altLang="zh-CN" sz="1200" i="1">
                                  <a:latin typeface="Cambria Math" charset="0"/>
                                  <a:ea typeface="Cambria Math" charset="0"/>
                                  <a:cs typeface="Cambria Math" charset="0"/>
                                </a:rPr>
                                <m:t>2</m:t>
                              </m:r>
                            </m:sup>
                          </m:sSup>
                        </m:e>
                      </m:d>
                      <m:sSup>
                        <m:sSupPr>
                          <m:ctrlPr>
                            <a:rPr kumimoji="1" lang="mr-IN" altLang="zh-CN" sz="1200" i="1">
                              <a:latin typeface="Cambria Math" charset="0"/>
                            </a:rPr>
                          </m:ctrlPr>
                        </m:sSupPr>
                        <m:e>
                          <m:r>
                            <a:rPr kumimoji="1" lang="en-US" altLang="zh-CN" sz="1200" b="0" i="1" smtClean="0">
                              <a:latin typeface="Cambria Math" charset="0"/>
                            </a:rPr>
                            <m:t>𝑣</m:t>
                          </m:r>
                        </m:e>
                        <m:sup>
                          <m:r>
                            <a:rPr kumimoji="1" lang="en-US" altLang="zh-CN" sz="1200" i="1">
                              <a:latin typeface="Cambria Math" charset="0"/>
                            </a:rPr>
                            <m:t>′</m:t>
                          </m:r>
                        </m:sup>
                      </m:sSup>
                      <m:r>
                        <a:rPr kumimoji="1" lang="en-US" altLang="zh-CN" sz="1200" i="1">
                          <a:latin typeface="Cambria Math" charset="0"/>
                        </a:rPr>
                        <m:t>=−</m:t>
                      </m:r>
                      <m:f>
                        <m:fPr>
                          <m:ctrlPr>
                            <a:rPr kumimoji="1" lang="mr-IN" altLang="zh-CN" sz="1200" i="1">
                              <a:latin typeface="Cambria Math" charset="0"/>
                            </a:rPr>
                          </m:ctrlPr>
                        </m:fPr>
                        <m:num>
                          <m:r>
                            <a:rPr kumimoji="1" lang="en-US" altLang="zh-CN" sz="1200" i="1">
                              <a:latin typeface="Cambria Math" charset="0"/>
                            </a:rPr>
                            <m:t>1</m:t>
                          </m:r>
                        </m:num>
                        <m:den>
                          <m:sSub>
                            <m:sSubPr>
                              <m:ctrlPr>
                                <a:rPr kumimoji="1" lang="en-US" altLang="zh-CN" sz="1200" i="1">
                                  <a:latin typeface="Cambria Math" charset="0"/>
                                </a:rPr>
                              </m:ctrlPr>
                            </m:sSubPr>
                            <m:e>
                              <m:r>
                                <a:rPr kumimoji="1" lang="en-US" altLang="zh-CN" sz="1200" i="1">
                                  <a:latin typeface="Cambria Math" charset="0"/>
                                  <a:ea typeface="Cambria Math" charset="0"/>
                                  <a:cs typeface="Cambria Math" charset="0"/>
                                </a:rPr>
                                <m:t>𝜌</m:t>
                              </m:r>
                            </m:e>
                            <m:sub>
                              <m:r>
                                <a:rPr kumimoji="1" lang="en-US" altLang="zh-CN" sz="1200" i="1">
                                  <a:latin typeface="Cambria Math" charset="0"/>
                                </a:rPr>
                                <m:t>0</m:t>
                              </m:r>
                            </m:sub>
                          </m:sSub>
                        </m:den>
                      </m:f>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sSup>
                            <m:sSupPr>
                              <m:ctrlPr>
                                <a:rPr kumimoji="1" lang="mr-IN"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𝑝</m:t>
                              </m:r>
                            </m:e>
                            <m:sup>
                              <m:r>
                                <a:rPr kumimoji="1" lang="en-US" altLang="zh-CN" sz="1200" i="1">
                                  <a:latin typeface="Cambria Math" charset="0"/>
                                  <a:ea typeface="Cambria Math" charset="0"/>
                                  <a:cs typeface="Cambria Math" charset="0"/>
                                </a:rPr>
                                <m:t>′</m:t>
                              </m:r>
                            </m:sup>
                          </m:sSup>
                        </m:num>
                        <m:den>
                          <m:r>
                            <a:rPr kumimoji="1" lang="mr-IN" altLang="zh-CN" sz="1200" i="1">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𝑦</m:t>
                          </m:r>
                        </m:den>
                      </m:f>
                    </m:oMath>
                  </m:oMathPara>
                </a14:m>
                <a:endParaRPr kumimoji="1" lang="en-US" altLang="zh-CN" sz="1200" dirty="0"/>
              </a:p>
              <a:p>
                <a:pPr algn="ctr"/>
                <a14:m>
                  <m:oMathPara xmlns:m="http://schemas.openxmlformats.org/officeDocument/2006/math">
                    <m:oMathParaPr>
                      <m:jc m:val="centerGroup"/>
                    </m:oMathParaPr>
                    <m:oMath xmlns:m="http://schemas.openxmlformats.org/officeDocument/2006/math">
                      <m:d>
                        <m:dPr>
                          <m:begChr m:val="["/>
                          <m:endChr m:val="]"/>
                          <m:ctrlPr>
                            <a:rPr kumimoji="1" lang="mr-IN" altLang="zh-CN" sz="1200" i="1">
                              <a:latin typeface="Cambria Math" charset="0"/>
                            </a:rPr>
                          </m:ctrlPr>
                        </m:dPr>
                        <m:e>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𝑡</m:t>
                              </m:r>
                            </m:den>
                          </m:f>
                          <m:r>
                            <a:rPr kumimoji="1" lang="en-US" altLang="zh-CN" sz="1200" i="1">
                              <a:latin typeface="Cambria Math" charset="0"/>
                            </a:rPr>
                            <m:t>+</m:t>
                          </m:r>
                          <m:sSub>
                            <m:sSubPr>
                              <m:ctrlPr>
                                <a:rPr kumimoji="1" lang="en-US" altLang="zh-CN" sz="1200" i="1">
                                  <a:latin typeface="Cambria Math" charset="0"/>
                                </a:rPr>
                              </m:ctrlPr>
                            </m:sSubPr>
                            <m:e>
                              <m:r>
                                <a:rPr kumimoji="1" lang="en-US" altLang="zh-CN" sz="1200" i="1">
                                  <a:latin typeface="Cambria Math" charset="0"/>
                                </a:rPr>
                                <m:t>𝑢</m:t>
                              </m:r>
                            </m:e>
                            <m:sub>
                              <m:r>
                                <a:rPr kumimoji="1" lang="en-US" altLang="zh-CN" sz="1200" i="1">
                                  <a:latin typeface="Cambria Math" charset="0"/>
                                </a:rPr>
                                <m:t>0</m:t>
                              </m:r>
                            </m:sub>
                          </m:sSub>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𝑥</m:t>
                              </m:r>
                            </m:den>
                          </m:f>
                          <m:r>
                            <a:rPr kumimoji="1" lang="en-US" altLang="zh-CN" sz="1200" i="1">
                              <a:latin typeface="Cambria Math" charset="0"/>
                            </a:rPr>
                            <m:t>−</m:t>
                          </m:r>
                          <m:r>
                            <a:rPr kumimoji="1" lang="en-US" altLang="zh-CN" sz="1200" i="1">
                              <a:latin typeface="Cambria Math" charset="0"/>
                              <a:ea typeface="Cambria Math" charset="0"/>
                              <a:cs typeface="Cambria Math" charset="0"/>
                            </a:rPr>
                            <m:t>𝜈</m:t>
                          </m:r>
                          <m:sSup>
                            <m:sSupPr>
                              <m:ctrlPr>
                                <a:rPr kumimoji="1" lang="en-US"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m:t>
                              </m:r>
                            </m:e>
                            <m:sup>
                              <m:r>
                                <a:rPr kumimoji="1" lang="en-US" altLang="zh-CN" sz="1200" i="1">
                                  <a:latin typeface="Cambria Math" charset="0"/>
                                  <a:ea typeface="Cambria Math" charset="0"/>
                                  <a:cs typeface="Cambria Math" charset="0"/>
                                </a:rPr>
                                <m:t>2</m:t>
                              </m:r>
                            </m:sup>
                          </m:sSup>
                        </m:e>
                      </m:d>
                      <m:sSup>
                        <m:sSupPr>
                          <m:ctrlPr>
                            <a:rPr kumimoji="1" lang="mr-IN" altLang="zh-CN" sz="1200" i="1">
                              <a:latin typeface="Cambria Math" charset="0"/>
                            </a:rPr>
                          </m:ctrlPr>
                        </m:sSupPr>
                        <m:e>
                          <m:r>
                            <a:rPr kumimoji="1" lang="en-US" altLang="zh-CN" sz="1200" b="0" i="1" smtClean="0">
                              <a:latin typeface="Cambria Math" charset="0"/>
                            </a:rPr>
                            <m:t>𝑤</m:t>
                          </m:r>
                        </m:e>
                        <m:sup>
                          <m:r>
                            <a:rPr kumimoji="1" lang="en-US" altLang="zh-CN" sz="1200" i="1">
                              <a:latin typeface="Cambria Math" charset="0"/>
                            </a:rPr>
                            <m:t>′</m:t>
                          </m:r>
                        </m:sup>
                      </m:sSup>
                      <m:r>
                        <a:rPr kumimoji="1" lang="en-US" altLang="zh-CN" sz="1200" i="1">
                          <a:latin typeface="Cambria Math" charset="0"/>
                        </a:rPr>
                        <m:t>=−</m:t>
                      </m:r>
                      <m:f>
                        <m:fPr>
                          <m:ctrlPr>
                            <a:rPr kumimoji="1" lang="mr-IN" altLang="zh-CN" sz="1200" i="1">
                              <a:latin typeface="Cambria Math" charset="0"/>
                            </a:rPr>
                          </m:ctrlPr>
                        </m:fPr>
                        <m:num>
                          <m:r>
                            <a:rPr kumimoji="1" lang="en-US" altLang="zh-CN" sz="1200" i="1">
                              <a:latin typeface="Cambria Math" charset="0"/>
                            </a:rPr>
                            <m:t>1</m:t>
                          </m:r>
                        </m:num>
                        <m:den>
                          <m:sSub>
                            <m:sSubPr>
                              <m:ctrlPr>
                                <a:rPr kumimoji="1" lang="en-US" altLang="zh-CN" sz="1200" i="1">
                                  <a:latin typeface="Cambria Math" charset="0"/>
                                </a:rPr>
                              </m:ctrlPr>
                            </m:sSubPr>
                            <m:e>
                              <m:r>
                                <a:rPr kumimoji="1" lang="en-US" altLang="zh-CN" sz="1200" i="1">
                                  <a:latin typeface="Cambria Math" charset="0"/>
                                  <a:ea typeface="Cambria Math" charset="0"/>
                                  <a:cs typeface="Cambria Math" charset="0"/>
                                </a:rPr>
                                <m:t>𝜌</m:t>
                              </m:r>
                            </m:e>
                            <m:sub>
                              <m:r>
                                <a:rPr kumimoji="1" lang="en-US" altLang="zh-CN" sz="1200" i="1">
                                  <a:latin typeface="Cambria Math" charset="0"/>
                                </a:rPr>
                                <m:t>0</m:t>
                              </m:r>
                            </m:sub>
                          </m:sSub>
                        </m:den>
                      </m:f>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sSup>
                            <m:sSupPr>
                              <m:ctrlPr>
                                <a:rPr kumimoji="1" lang="mr-IN" altLang="zh-CN" sz="1200" i="1">
                                  <a:latin typeface="Cambria Math" charset="0"/>
                                  <a:ea typeface="Cambria Math" charset="0"/>
                                  <a:cs typeface="Cambria Math" charset="0"/>
                                </a:rPr>
                              </m:ctrlPr>
                            </m:sSupPr>
                            <m:e>
                              <m:r>
                                <a:rPr kumimoji="1" lang="en-US" altLang="zh-CN" sz="1200" i="1">
                                  <a:latin typeface="Cambria Math" charset="0"/>
                                  <a:ea typeface="Cambria Math" charset="0"/>
                                  <a:cs typeface="Cambria Math" charset="0"/>
                                </a:rPr>
                                <m:t>𝑝</m:t>
                              </m:r>
                            </m:e>
                            <m:sup>
                              <m:r>
                                <a:rPr kumimoji="1" lang="en-US" altLang="zh-CN" sz="1200" i="1">
                                  <a:latin typeface="Cambria Math" charset="0"/>
                                  <a:ea typeface="Cambria Math" charset="0"/>
                                  <a:cs typeface="Cambria Math" charset="0"/>
                                </a:rPr>
                                <m:t>′</m:t>
                              </m:r>
                            </m:sup>
                          </m:sSup>
                        </m:num>
                        <m:den>
                          <m:r>
                            <a:rPr kumimoji="1" lang="mr-IN" altLang="zh-CN" sz="1200" i="1">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𝑧</m:t>
                          </m:r>
                        </m:den>
                      </m:f>
                      <m:r>
                        <a:rPr kumimoji="1" lang="en-US" altLang="zh-CN" sz="1200" b="0" i="0" smtClean="0">
                          <a:latin typeface="Cambria Math" charset="0"/>
                          <a:ea typeface="Cambria Math" charset="0"/>
                          <a:cs typeface="Cambria Math" charset="0"/>
                        </a:rPr>
                        <m:t>−</m:t>
                      </m:r>
                      <m:f>
                        <m:fPr>
                          <m:ctrlPr>
                            <a:rPr kumimoji="1" lang="mr-IN" altLang="zh-CN" sz="1200" b="0" i="1" smtClean="0">
                              <a:latin typeface="Cambria Math" charset="0"/>
                              <a:ea typeface="Cambria Math" charset="0"/>
                              <a:cs typeface="Cambria Math" charset="0"/>
                            </a:rPr>
                          </m:ctrlPr>
                        </m:fPr>
                        <m:num>
                          <m:sSup>
                            <m:sSupPr>
                              <m:ctrlPr>
                                <a:rPr kumimoji="1" lang="mr-IN" altLang="zh-CN" sz="1200" b="0" i="1" smtClean="0">
                                  <a:latin typeface="Cambria Math" charset="0"/>
                                  <a:ea typeface="Cambria Math" charset="0"/>
                                  <a:cs typeface="Cambria Math" charset="0"/>
                                </a:rPr>
                              </m:ctrlPr>
                            </m:sSupPr>
                            <m:e>
                              <m:r>
                                <a:rPr kumimoji="1" lang="mr-IN" altLang="zh-CN" sz="1200" b="0" i="1" smtClean="0">
                                  <a:latin typeface="Cambria Math" charset="0"/>
                                  <a:ea typeface="Cambria Math" charset="0"/>
                                  <a:cs typeface="Cambria Math" charset="0"/>
                                </a:rPr>
                                <m:t>𝜌</m:t>
                              </m:r>
                            </m:e>
                            <m:sup>
                              <m:r>
                                <a:rPr kumimoji="1" lang="en-US" altLang="zh-CN" sz="1200" b="0" i="1" smtClean="0">
                                  <a:latin typeface="Cambria Math" charset="0"/>
                                  <a:ea typeface="Cambria Math" charset="0"/>
                                  <a:cs typeface="Cambria Math" charset="0"/>
                                </a:rPr>
                                <m:t>′</m:t>
                              </m:r>
                            </m:sup>
                          </m:sSup>
                        </m:num>
                        <m:den>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𝜌</m:t>
                              </m:r>
                            </m:e>
                            <m:sub>
                              <m:r>
                                <a:rPr kumimoji="1" lang="en-US" altLang="zh-CN" sz="1200" b="0" i="1" smtClean="0">
                                  <a:latin typeface="Cambria Math" charset="0"/>
                                  <a:ea typeface="Cambria Math" charset="0"/>
                                  <a:cs typeface="Cambria Math" charset="0"/>
                                </a:rPr>
                                <m:t>0</m:t>
                              </m:r>
                            </m:sub>
                          </m:sSub>
                        </m:den>
                      </m:f>
                      <m:r>
                        <a:rPr kumimoji="1" lang="en-US" altLang="zh-CN" sz="1200" b="0" i="1" smtClean="0">
                          <a:latin typeface="Cambria Math" charset="0"/>
                          <a:ea typeface="Cambria Math" charset="0"/>
                          <a:cs typeface="Cambria Math" charset="0"/>
                        </a:rPr>
                        <m:t>𝑔</m:t>
                      </m:r>
                      <m:r>
                        <a:rPr kumimoji="1" lang="en-US" altLang="zh-CN" sz="1200" b="0" i="1" smtClean="0">
                          <a:latin typeface="Cambria Math" charset="0"/>
                          <a:ea typeface="Cambria Math" charset="0"/>
                          <a:cs typeface="Cambria Math" charset="0"/>
                        </a:rPr>
                        <m:t> </m:t>
                      </m:r>
                    </m:oMath>
                  </m:oMathPara>
                </a14:m>
                <a:endParaRPr kumimoji="1" lang="en-US" altLang="zh-CN" sz="1200" b="0" dirty="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d>
                        <m:dPr>
                          <m:begChr m:val="["/>
                          <m:endChr m:val="]"/>
                          <m:ctrlPr>
                            <a:rPr kumimoji="1" lang="mr-IN" altLang="zh-CN" sz="1200" i="1">
                              <a:latin typeface="Cambria Math" charset="0"/>
                            </a:rPr>
                          </m:ctrlPr>
                        </m:dPr>
                        <m:e>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𝑡</m:t>
                              </m:r>
                            </m:den>
                          </m:f>
                          <m:r>
                            <a:rPr kumimoji="1" lang="en-US" altLang="zh-CN" sz="1200" i="1">
                              <a:latin typeface="Cambria Math" charset="0"/>
                            </a:rPr>
                            <m:t>+</m:t>
                          </m:r>
                          <m:sSub>
                            <m:sSubPr>
                              <m:ctrlPr>
                                <a:rPr kumimoji="1" lang="en-US" altLang="zh-CN" sz="1200" i="1">
                                  <a:latin typeface="Cambria Math" charset="0"/>
                                </a:rPr>
                              </m:ctrlPr>
                            </m:sSubPr>
                            <m:e>
                              <m:r>
                                <a:rPr kumimoji="1" lang="en-US" altLang="zh-CN" sz="1200" i="1">
                                  <a:latin typeface="Cambria Math" charset="0"/>
                                </a:rPr>
                                <m:t>𝑢</m:t>
                              </m:r>
                            </m:e>
                            <m:sub>
                              <m:r>
                                <a:rPr kumimoji="1" lang="en-US" altLang="zh-CN" sz="1200" i="1">
                                  <a:latin typeface="Cambria Math" charset="0"/>
                                </a:rPr>
                                <m:t>0</m:t>
                              </m:r>
                            </m:sub>
                          </m:sSub>
                          <m:f>
                            <m:fPr>
                              <m:ctrlPr>
                                <a:rPr kumimoji="1" lang="mr-IN" altLang="zh-CN" sz="1200" i="1">
                                  <a:latin typeface="Cambria Math" charset="0"/>
                                </a:rPr>
                              </m:ctrlPr>
                            </m:fPr>
                            <m:num>
                              <m:r>
                                <a:rPr kumimoji="1" lang="mr-IN" altLang="zh-CN" sz="1200" i="1">
                                  <a:latin typeface="Cambria Math" charset="0"/>
                                  <a:ea typeface="Cambria Math" charset="0"/>
                                  <a:cs typeface="Cambria Math" charset="0"/>
                                </a:rPr>
                                <m:t>𝜕</m:t>
                              </m:r>
                            </m:num>
                            <m:den>
                              <m:r>
                                <a:rPr kumimoji="1" lang="mr-IN" altLang="zh-CN" sz="1200" i="1">
                                  <a:latin typeface="Cambria Math" charset="0"/>
                                  <a:ea typeface="Cambria Math" charset="0"/>
                                  <a:cs typeface="Cambria Math" charset="0"/>
                                </a:rPr>
                                <m:t>𝜕</m:t>
                              </m:r>
                              <m:r>
                                <a:rPr kumimoji="1" lang="en-US" altLang="zh-CN" sz="1200" i="1">
                                  <a:latin typeface="Cambria Math" charset="0"/>
                                  <a:ea typeface="Cambria Math" charset="0"/>
                                  <a:cs typeface="Cambria Math" charset="0"/>
                                </a:rPr>
                                <m:t>𝑥</m:t>
                              </m:r>
                            </m:den>
                          </m:f>
                          <m:r>
                            <a:rPr kumimoji="1" lang="en-US" altLang="zh-CN" sz="1200" i="1">
                              <a:latin typeface="Cambria Math" charset="0"/>
                            </a:rPr>
                            <m:t>−</m:t>
                          </m:r>
                          <m:sSup>
                            <m:sSupPr>
                              <m:ctrlPr>
                                <a:rPr kumimoji="1" lang="en-US" altLang="zh-CN" sz="1200" i="1">
                                  <a:latin typeface="Cambria Math" charset="0"/>
                                  <a:ea typeface="Cambria Math" charset="0"/>
                                  <a:cs typeface="Cambria Math" charset="0"/>
                                </a:rPr>
                              </m:ctrlPr>
                            </m:sSupPr>
                            <m:e>
                              <m:f>
                                <m:fPr>
                                  <m:ctrlPr>
                                    <a:rPr kumimoji="1" lang="mr-IN" altLang="zh-CN" sz="1200" i="1" smtClean="0">
                                      <a:latin typeface="Cambria Math" charset="0"/>
                                      <a:ea typeface="Cambria Math" charset="0"/>
                                      <a:cs typeface="Cambria Math" charset="0"/>
                                    </a:rPr>
                                  </m:ctrlPr>
                                </m:fPr>
                                <m:num>
                                  <m:r>
                                    <a:rPr kumimoji="1" lang="mr-IN" altLang="zh-CN" sz="1200" i="1" smtClean="0">
                                      <a:latin typeface="Cambria Math" charset="0"/>
                                      <a:ea typeface="Cambria Math" charset="0"/>
                                      <a:cs typeface="Cambria Math" charset="0"/>
                                    </a:rPr>
                                    <m:t>𝜈</m:t>
                                  </m:r>
                                </m:num>
                                <m:den>
                                  <m:r>
                                    <a:rPr kumimoji="1" lang="en-US" altLang="zh-CN" sz="1200" b="0" i="1" smtClean="0">
                                      <a:latin typeface="Cambria Math" charset="0"/>
                                      <a:ea typeface="Cambria Math" charset="0"/>
                                      <a:cs typeface="Cambria Math" charset="0"/>
                                    </a:rPr>
                                    <m:t>𝑃𝑟</m:t>
                                  </m:r>
                                </m:den>
                              </m:f>
                              <m:r>
                                <a:rPr kumimoji="1" lang="en-US" altLang="zh-CN" sz="1200" i="1">
                                  <a:latin typeface="Cambria Math" charset="0"/>
                                  <a:ea typeface="Cambria Math" charset="0"/>
                                  <a:cs typeface="Cambria Math" charset="0"/>
                                </a:rPr>
                                <m:t>𝛻</m:t>
                              </m:r>
                            </m:e>
                            <m:sup>
                              <m:r>
                                <a:rPr kumimoji="1" lang="en-US" altLang="zh-CN" sz="1200" i="1">
                                  <a:latin typeface="Cambria Math" charset="0"/>
                                  <a:ea typeface="Cambria Math" charset="0"/>
                                  <a:cs typeface="Cambria Math" charset="0"/>
                                </a:rPr>
                                <m:t>2</m:t>
                              </m:r>
                            </m:sup>
                          </m:sSup>
                        </m:e>
                      </m:d>
                      <m:sSup>
                        <m:sSupPr>
                          <m:ctrlPr>
                            <a:rPr kumimoji="1" lang="en-US" altLang="zh-CN" sz="120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𝑇</m:t>
                          </m:r>
                        </m:e>
                        <m:sup>
                          <m:r>
                            <a:rPr kumimoji="1" lang="en-US" altLang="zh-CN" sz="1200" b="0" i="1" smtClean="0">
                              <a:latin typeface="Cambria Math" charset="0"/>
                              <a:ea typeface="Cambria Math" charset="0"/>
                              <a:cs typeface="Cambria Math" charset="0"/>
                            </a:rPr>
                            <m:t>′</m:t>
                          </m:r>
                        </m:sup>
                      </m:sSup>
                      <m:r>
                        <a:rPr kumimoji="1" lang="en-US" altLang="zh-CN" sz="1200" b="0" i="1" smtClean="0">
                          <a:latin typeface="Cambria Math" charset="0"/>
                          <a:ea typeface="Cambria Math" charset="0"/>
                          <a:cs typeface="Cambria Math" charset="0"/>
                        </a:rPr>
                        <m:t>−</m:t>
                      </m:r>
                      <m:f>
                        <m:fPr>
                          <m:ctrlPr>
                            <a:rPr kumimoji="1" lang="mr-IN" altLang="zh-CN" sz="1200" b="0" i="1" smtClean="0">
                              <a:latin typeface="Cambria Math" charset="0"/>
                              <a:ea typeface="Cambria Math" charset="0"/>
                              <a:cs typeface="Cambria Math" charset="0"/>
                            </a:rPr>
                          </m:ctrlPr>
                        </m:fPr>
                        <m:num>
                          <m:r>
                            <a:rPr kumimoji="1" lang="en-US" altLang="zh-CN" sz="1200" b="0" i="1" smtClean="0">
                              <a:latin typeface="Cambria Math" charset="0"/>
                              <a:ea typeface="Cambria Math" charset="0"/>
                              <a:cs typeface="Cambria Math" charset="0"/>
                            </a:rPr>
                            <m:t>1</m:t>
                          </m:r>
                        </m:num>
                        <m:den>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𝑐</m:t>
                              </m:r>
                            </m:e>
                            <m:sub>
                              <m:r>
                                <a:rPr kumimoji="1" lang="en-US" altLang="zh-CN" sz="1200" b="0" i="1" smtClean="0">
                                  <a:latin typeface="Cambria Math" charset="0"/>
                                  <a:ea typeface="Cambria Math" charset="0"/>
                                  <a:cs typeface="Cambria Math" charset="0"/>
                                </a:rPr>
                                <m:t>𝑝</m:t>
                              </m:r>
                            </m:sub>
                          </m:sSub>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𝜌</m:t>
                              </m:r>
                            </m:e>
                            <m:sub>
                              <m:r>
                                <a:rPr kumimoji="1" lang="en-US" altLang="zh-CN" sz="1200" b="0" i="1" smtClean="0">
                                  <a:latin typeface="Cambria Math" charset="0"/>
                                  <a:ea typeface="Cambria Math" charset="0"/>
                                  <a:cs typeface="Cambria Math" charset="0"/>
                                </a:rPr>
                                <m:t>0</m:t>
                              </m:r>
                            </m:sub>
                          </m:sSub>
                        </m:den>
                      </m:f>
                      <m:d>
                        <m:dPr>
                          <m:begChr m:val="["/>
                          <m:endChr m:val="]"/>
                          <m:ctrlPr>
                            <a:rPr kumimoji="1" lang="mr-IN" altLang="zh-CN" sz="1200" b="0" i="1" smtClean="0">
                              <a:latin typeface="Cambria Math" charset="0"/>
                              <a:ea typeface="Cambria Math" charset="0"/>
                              <a:cs typeface="Cambria Math" charset="0"/>
                            </a:rPr>
                          </m:ctrlPr>
                        </m:dPr>
                        <m:e>
                          <m:f>
                            <m:fPr>
                              <m:ctrlPr>
                                <a:rPr kumimoji="1" lang="mr-IN" altLang="zh-CN" sz="1200" b="0" i="1" smtClean="0">
                                  <a:latin typeface="Cambria Math" charset="0"/>
                                  <a:ea typeface="Cambria Math" charset="0"/>
                                  <a:cs typeface="Cambria Math" charset="0"/>
                                </a:rPr>
                              </m:ctrlPr>
                            </m:fPr>
                            <m:num>
                              <m:r>
                                <a:rPr kumimoji="1" lang="mr-IN" altLang="zh-CN" sz="1200" b="0" i="1" smtClean="0">
                                  <a:latin typeface="Cambria Math" charset="0"/>
                                  <a:ea typeface="Cambria Math" charset="0"/>
                                  <a:cs typeface="Cambria Math" charset="0"/>
                                </a:rPr>
                                <m:t>𝜕</m:t>
                              </m:r>
                            </m:num>
                            <m:den>
                              <m:r>
                                <a:rPr kumimoji="1" lang="mr-IN"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𝑡</m:t>
                              </m:r>
                            </m:den>
                          </m:f>
                          <m:r>
                            <a:rPr kumimoji="1" lang="en-US" altLang="zh-CN" sz="1200" b="0" i="1" smtClean="0">
                              <a:latin typeface="Cambria Math" charset="0"/>
                              <a:ea typeface="Cambria Math" charset="0"/>
                              <a:cs typeface="Cambria Math" charset="0"/>
                            </a:rPr>
                            <m:t>+</m:t>
                          </m:r>
                          <m:sSub>
                            <m:sSubPr>
                              <m:ctrlPr>
                                <a:rPr kumimoji="1" lang="en-US" altLang="zh-CN" sz="1200" b="0" i="1" smtClean="0">
                                  <a:latin typeface="Cambria Math" charset="0"/>
                                  <a:ea typeface="Cambria Math" charset="0"/>
                                  <a:cs typeface="Cambria Math" charset="0"/>
                                </a:rPr>
                              </m:ctrlPr>
                            </m:sSubPr>
                            <m:e>
                              <m:r>
                                <a:rPr kumimoji="1" lang="en-US" altLang="zh-CN" sz="1200" b="0" i="1" smtClean="0">
                                  <a:latin typeface="Cambria Math" charset="0"/>
                                  <a:ea typeface="Cambria Math" charset="0"/>
                                  <a:cs typeface="Cambria Math" charset="0"/>
                                </a:rPr>
                                <m:t>𝑢</m:t>
                              </m:r>
                            </m:e>
                            <m:sub>
                              <m:r>
                                <a:rPr kumimoji="1" lang="en-US" altLang="zh-CN" sz="1200" b="0" i="1" smtClean="0">
                                  <a:latin typeface="Cambria Math" charset="0"/>
                                  <a:ea typeface="Cambria Math" charset="0"/>
                                  <a:cs typeface="Cambria Math" charset="0"/>
                                </a:rPr>
                                <m:t>0</m:t>
                              </m:r>
                            </m:sub>
                          </m:sSub>
                          <m:f>
                            <m:fPr>
                              <m:ctrlPr>
                                <a:rPr kumimoji="1" lang="mr-IN" altLang="zh-CN" sz="1200" b="0" i="1" smtClean="0">
                                  <a:latin typeface="Cambria Math" charset="0"/>
                                  <a:ea typeface="Cambria Math" charset="0"/>
                                  <a:cs typeface="Cambria Math" charset="0"/>
                                </a:rPr>
                              </m:ctrlPr>
                            </m:fPr>
                            <m:num>
                              <m:r>
                                <a:rPr kumimoji="1" lang="mr-IN" altLang="zh-CN" sz="1200" b="0" i="1" smtClean="0">
                                  <a:latin typeface="Cambria Math" charset="0"/>
                                  <a:ea typeface="Cambria Math" charset="0"/>
                                  <a:cs typeface="Cambria Math" charset="0"/>
                                </a:rPr>
                                <m:t>𝜕</m:t>
                              </m:r>
                            </m:num>
                            <m:den>
                              <m:r>
                                <a:rPr kumimoji="1" lang="mr-IN"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𝑥</m:t>
                              </m:r>
                            </m:den>
                          </m:f>
                        </m:e>
                      </m:d>
                      <m:sSup>
                        <m:sSupPr>
                          <m:ctrlPr>
                            <a:rPr kumimoji="1" lang="mr-IN"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𝑝</m:t>
                          </m:r>
                        </m:e>
                        <m:sup>
                          <m:r>
                            <a:rPr kumimoji="1" lang="en-US" altLang="zh-CN" sz="1200" b="0" i="1" smtClean="0">
                              <a:latin typeface="Cambria Math" charset="0"/>
                              <a:ea typeface="Cambria Math" charset="0"/>
                              <a:cs typeface="Cambria Math" charset="0"/>
                            </a:rPr>
                            <m:t>′</m:t>
                          </m:r>
                        </m:sup>
                      </m:sSup>
                      <m:r>
                        <a:rPr kumimoji="1" lang="en-US" altLang="zh-CN" sz="1200" b="0" i="0" smtClean="0">
                          <a:latin typeface="Cambria Math" charset="0"/>
                          <a:ea typeface="Cambria Math" charset="0"/>
                          <a:cs typeface="Cambria Math" charset="0"/>
                        </a:rPr>
                        <m:t>=−</m:t>
                      </m:r>
                      <m:r>
                        <m:rPr>
                          <m:sty m:val="p"/>
                        </m:rPr>
                        <a:rPr kumimoji="1" lang="el-GR" altLang="zh-CN" sz="1200" b="0" i="1" smtClean="0">
                          <a:latin typeface="Cambria Math" charset="0"/>
                          <a:ea typeface="Cambria Math" charset="0"/>
                          <a:cs typeface="Cambria Math" charset="0"/>
                        </a:rPr>
                        <m:t>Γ</m:t>
                      </m:r>
                      <m:sSup>
                        <m:sSupPr>
                          <m:ctrlPr>
                            <a:rPr kumimoji="1" lang="el-GR"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𝑤</m:t>
                          </m:r>
                        </m:e>
                        <m:sup>
                          <m:r>
                            <a:rPr kumimoji="1" lang="en-US" altLang="zh-CN" sz="1200" b="0" i="1" smtClean="0">
                              <a:latin typeface="Cambria Math" charset="0"/>
                              <a:ea typeface="Cambria Math" charset="0"/>
                              <a:cs typeface="Cambria Math" charset="0"/>
                            </a:rPr>
                            <m:t>′</m:t>
                          </m:r>
                        </m:sup>
                      </m:sSup>
                    </m:oMath>
                  </m:oMathPara>
                </a14:m>
                <a:endParaRPr kumimoji="1" lang="en-US" altLang="zh-CN" sz="1200" dirty="0"/>
              </a:p>
              <a:p>
                <a:pPr algn="ctr"/>
                <a14:m>
                  <m:oMathPara xmlns:m="http://schemas.openxmlformats.org/officeDocument/2006/math">
                    <m:oMathParaPr>
                      <m:jc m:val="centerGroup"/>
                    </m:oMathParaPr>
                    <m:oMath xmlns:m="http://schemas.openxmlformats.org/officeDocument/2006/math">
                      <m:f>
                        <m:fPr>
                          <m:ctrlPr>
                            <a:rPr kumimoji="1" lang="mr-IN" altLang="zh-CN" sz="1200" i="1" smtClean="0">
                              <a:latin typeface="Cambria Math" charset="0"/>
                            </a:rPr>
                          </m:ctrlPr>
                        </m:fPr>
                        <m:num>
                          <m:sSup>
                            <m:sSupPr>
                              <m:ctrlPr>
                                <a:rPr kumimoji="1" lang="mr-IN" altLang="zh-CN" sz="1200" i="1" smtClean="0">
                                  <a:latin typeface="Cambria Math" charset="0"/>
                                </a:rPr>
                              </m:ctrlPr>
                            </m:sSupPr>
                            <m:e>
                              <m:r>
                                <a:rPr kumimoji="1" lang="en-US" altLang="zh-CN" sz="1200" b="0" i="1" smtClean="0">
                                  <a:latin typeface="Cambria Math" charset="0"/>
                                </a:rPr>
                                <m:t>𝑝</m:t>
                              </m:r>
                            </m:e>
                            <m:sup>
                              <m:r>
                                <a:rPr kumimoji="1" lang="en-US" altLang="zh-CN" sz="1200" b="0" i="1" smtClean="0">
                                  <a:latin typeface="Cambria Math" charset="0"/>
                                </a:rPr>
                                <m:t>′</m:t>
                              </m:r>
                            </m:sup>
                          </m:sSup>
                        </m:num>
                        <m:den>
                          <m:sSub>
                            <m:sSubPr>
                              <m:ctrlPr>
                                <a:rPr kumimoji="1" lang="en-US" altLang="zh-CN" sz="1200" i="1" smtClean="0">
                                  <a:latin typeface="Cambria Math" charset="0"/>
                                </a:rPr>
                              </m:ctrlPr>
                            </m:sSubPr>
                            <m:e>
                              <m:r>
                                <a:rPr kumimoji="1" lang="en-US" altLang="zh-CN" sz="1200" b="0" i="1" smtClean="0">
                                  <a:latin typeface="Cambria Math" charset="0"/>
                                </a:rPr>
                                <m:t>𝑝</m:t>
                              </m:r>
                            </m:e>
                            <m:sub>
                              <m:r>
                                <a:rPr kumimoji="1" lang="en-US" altLang="zh-CN" sz="1200" b="0" i="1" smtClean="0">
                                  <a:latin typeface="Cambria Math" charset="0"/>
                                </a:rPr>
                                <m:t>0</m:t>
                              </m:r>
                            </m:sub>
                          </m:sSub>
                        </m:den>
                      </m:f>
                      <m:r>
                        <a:rPr kumimoji="1" lang="en-US" altLang="zh-CN" sz="1200" b="0" i="1" smtClean="0">
                          <a:latin typeface="Cambria Math" charset="0"/>
                        </a:rPr>
                        <m:t>=</m:t>
                      </m:r>
                      <m:f>
                        <m:fPr>
                          <m:ctrlPr>
                            <a:rPr kumimoji="1" lang="mr-IN" altLang="zh-CN" sz="1200" b="0" i="1" smtClean="0">
                              <a:latin typeface="Cambria Math" charset="0"/>
                            </a:rPr>
                          </m:ctrlPr>
                        </m:fPr>
                        <m:num>
                          <m:sSup>
                            <m:sSupPr>
                              <m:ctrlPr>
                                <a:rPr kumimoji="1" lang="mr-IN" altLang="zh-CN" sz="1200" b="0" i="1" smtClean="0">
                                  <a:latin typeface="Cambria Math" charset="0"/>
                                </a:rPr>
                              </m:ctrlPr>
                            </m:sSupPr>
                            <m:e>
                              <m:r>
                                <a:rPr kumimoji="1" lang="mr-IN" altLang="zh-CN" sz="1200" b="0" i="1" smtClean="0">
                                  <a:latin typeface="Cambria Math" charset="0"/>
                                  <a:ea typeface="Cambria Math" charset="0"/>
                                  <a:cs typeface="Cambria Math" charset="0"/>
                                </a:rPr>
                                <m:t>𝜌</m:t>
                              </m:r>
                            </m:e>
                            <m:sup>
                              <m:r>
                                <a:rPr kumimoji="1" lang="en-US" altLang="zh-CN" sz="1200" b="0" i="1" smtClean="0">
                                  <a:latin typeface="Cambria Math" charset="0"/>
                                </a:rPr>
                                <m:t>′</m:t>
                              </m:r>
                            </m:sup>
                          </m:sSup>
                        </m:num>
                        <m:den>
                          <m:sSub>
                            <m:sSubPr>
                              <m:ctrlPr>
                                <a:rPr kumimoji="1" lang="en-US" altLang="zh-CN" sz="1200" b="0" i="1" smtClean="0">
                                  <a:latin typeface="Cambria Math" charset="0"/>
                                </a:rPr>
                              </m:ctrlPr>
                            </m:sSubPr>
                            <m:e>
                              <m:r>
                                <a:rPr kumimoji="1" lang="en-US" altLang="zh-CN" sz="1200" b="0" i="1" smtClean="0">
                                  <a:latin typeface="Cambria Math" charset="0"/>
                                  <a:ea typeface="Cambria Math" charset="0"/>
                                  <a:cs typeface="Cambria Math" charset="0"/>
                                </a:rPr>
                                <m:t>𝜌</m:t>
                              </m:r>
                            </m:e>
                            <m:sub>
                              <m:r>
                                <a:rPr kumimoji="1" lang="en-US" altLang="zh-CN" sz="1200" b="0" i="1" smtClean="0">
                                  <a:latin typeface="Cambria Math" charset="0"/>
                                </a:rPr>
                                <m:t>0</m:t>
                              </m:r>
                            </m:sub>
                          </m:sSub>
                        </m:den>
                      </m:f>
                      <m:r>
                        <a:rPr kumimoji="1" lang="en-US" altLang="zh-CN" sz="1200" b="0" i="1" smtClean="0">
                          <a:latin typeface="Cambria Math" charset="0"/>
                        </a:rPr>
                        <m:t>+</m:t>
                      </m:r>
                      <m:f>
                        <m:fPr>
                          <m:ctrlPr>
                            <a:rPr kumimoji="1" lang="mr-IN" altLang="zh-CN" sz="1200" b="0" i="1" smtClean="0">
                              <a:latin typeface="Cambria Math" charset="0"/>
                            </a:rPr>
                          </m:ctrlPr>
                        </m:fPr>
                        <m:num>
                          <m:sSup>
                            <m:sSupPr>
                              <m:ctrlPr>
                                <a:rPr kumimoji="1" lang="mr-IN" altLang="zh-CN" sz="1200" b="0" i="1" smtClean="0">
                                  <a:latin typeface="Cambria Math" charset="0"/>
                                </a:rPr>
                              </m:ctrlPr>
                            </m:sSupPr>
                            <m:e>
                              <m:r>
                                <a:rPr kumimoji="1" lang="en-US" altLang="zh-CN" sz="1200" b="0" i="1" smtClean="0">
                                  <a:latin typeface="Cambria Math" charset="0"/>
                                </a:rPr>
                                <m:t>𝑇</m:t>
                              </m:r>
                            </m:e>
                            <m:sup>
                              <m:r>
                                <a:rPr kumimoji="1" lang="en-US" altLang="zh-CN" sz="1200" b="0" i="1" smtClean="0">
                                  <a:latin typeface="Cambria Math" charset="0"/>
                                </a:rPr>
                                <m:t>′</m:t>
                              </m:r>
                            </m:sup>
                          </m:sSup>
                        </m:num>
                        <m:den>
                          <m:sSub>
                            <m:sSubPr>
                              <m:ctrlPr>
                                <a:rPr kumimoji="1" lang="en-US" altLang="zh-CN" sz="1200" b="0" i="1" smtClean="0">
                                  <a:latin typeface="Cambria Math" charset="0"/>
                                </a:rPr>
                              </m:ctrlPr>
                            </m:sSubPr>
                            <m:e>
                              <m:r>
                                <a:rPr kumimoji="1" lang="en-US" altLang="zh-CN" sz="1200" b="0" i="1" smtClean="0">
                                  <a:latin typeface="Cambria Math" charset="0"/>
                                </a:rPr>
                                <m:t>𝑇</m:t>
                              </m:r>
                            </m:e>
                            <m:sub>
                              <m:r>
                                <a:rPr kumimoji="1" lang="en-US" altLang="zh-CN" sz="1200" b="0" i="1" smtClean="0">
                                  <a:latin typeface="Cambria Math" charset="0"/>
                                </a:rPr>
                                <m:t>0</m:t>
                              </m:r>
                            </m:sub>
                          </m:sSub>
                        </m:den>
                      </m:f>
                    </m:oMath>
                  </m:oMathPara>
                </a14:m>
                <a:endParaRPr kumimoji="1" lang="en-US" altLang="zh-CN" sz="1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71743" y="24948820"/>
                <a:ext cx="5098822" cy="2462597"/>
              </a:xfrm>
              <a:prstGeom prst="rect">
                <a:avLst/>
              </a:prstGeom>
              <a:blipFill rotWithShape="0">
                <a:blip r:embed="rId12"/>
                <a:stretch>
                  <a:fillRect/>
                </a:stretch>
              </a:blipFill>
            </p:spPr>
            <p:txBody>
              <a:bodyPr/>
              <a:lstStyle/>
              <a:p>
                <a:r>
                  <a:rPr lang="zh-CN" altLang="en-US">
                    <a:noFill/>
                  </a:rPr>
                  <a:t> </a:t>
                </a:r>
              </a:p>
            </p:txBody>
          </p:sp>
        </mc:Fallback>
      </mc:AlternateContent>
      <p:sp>
        <p:nvSpPr>
          <p:cNvPr id="36" name="文本框 35"/>
          <p:cNvSpPr txBox="1"/>
          <p:nvPr/>
        </p:nvSpPr>
        <p:spPr>
          <a:xfrm>
            <a:off x="7283708" y="6206447"/>
            <a:ext cx="7053500" cy="8469764"/>
          </a:xfrm>
          <a:prstGeom prst="rect">
            <a:avLst/>
          </a:prstGeom>
          <a:solidFill>
            <a:schemeClr val="bg1"/>
          </a:solidFill>
        </p:spPr>
        <p:txBody>
          <a:bodyPr wrap="square" rtlCol="0">
            <a:spAutoFit/>
          </a:bodyPr>
          <a:lstStyle/>
          <a:p>
            <a:endParaRPr kumimoji="1" lang="zh-CN" altLang="en-US"/>
          </a:p>
        </p:txBody>
      </p:sp>
      <p:sp>
        <p:nvSpPr>
          <p:cNvPr id="45" name="文本框 44"/>
          <p:cNvSpPr txBox="1"/>
          <p:nvPr/>
        </p:nvSpPr>
        <p:spPr>
          <a:xfrm>
            <a:off x="28986" y="13663971"/>
            <a:ext cx="7051732" cy="10454644"/>
          </a:xfrm>
          <a:prstGeom prst="rect">
            <a:avLst/>
          </a:prstGeom>
          <a:solidFill>
            <a:schemeClr val="bg1"/>
          </a:solidFill>
        </p:spPr>
        <p:txBody>
          <a:bodyPr wrap="square" rtlCol="0">
            <a:spAutoFit/>
          </a:bodyPr>
          <a:lstStyle/>
          <a:p>
            <a:endParaRPr kumimoji="1" lang="zh-CN" altLang="en-US"/>
          </a:p>
        </p:txBody>
      </p:sp>
      <p:sp>
        <p:nvSpPr>
          <p:cNvPr id="4" name="文本框 3"/>
          <p:cNvSpPr txBox="1"/>
          <p:nvPr/>
        </p:nvSpPr>
        <p:spPr>
          <a:xfrm>
            <a:off x="54739" y="28658775"/>
            <a:ext cx="6452837" cy="276999"/>
          </a:xfrm>
          <a:prstGeom prst="rect">
            <a:avLst/>
          </a:prstGeom>
          <a:noFill/>
        </p:spPr>
        <p:txBody>
          <a:bodyPr wrap="square" rtlCol="0">
            <a:spAutoFit/>
          </a:bodyPr>
          <a:lstStyle/>
          <a:p>
            <a:r>
              <a:rPr kumimoji="1" lang="en-US" altLang="zh-CN" sz="1200" dirty="0"/>
              <a:t>➣ </a:t>
            </a:r>
            <a:r>
              <a:rPr kumimoji="1" lang="en-US" altLang="zh-CN" sz="1200" dirty="0">
                <a:latin typeface="Times New Roman" charset="0"/>
                <a:ea typeface="Times New Roman" charset="0"/>
                <a:cs typeface="Times New Roman" charset="0"/>
              </a:rPr>
              <a:t>Polarization Relations:</a:t>
            </a:r>
          </a:p>
        </p:txBody>
      </p:sp>
      <p:pic>
        <p:nvPicPr>
          <p:cNvPr id="17" name="图片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092" y="8658273"/>
            <a:ext cx="4074348" cy="2687713"/>
          </a:xfrm>
          <a:prstGeom prst="rect">
            <a:avLst/>
          </a:prstGeom>
        </p:spPr>
      </p:pic>
      <p:sp>
        <p:nvSpPr>
          <p:cNvPr id="20" name="文本框 19"/>
          <p:cNvSpPr txBox="1"/>
          <p:nvPr/>
        </p:nvSpPr>
        <p:spPr>
          <a:xfrm>
            <a:off x="7230471" y="8168589"/>
            <a:ext cx="4452799" cy="553998"/>
          </a:xfrm>
          <a:prstGeom prst="rect">
            <a:avLst/>
          </a:prstGeom>
          <a:noFill/>
        </p:spPr>
        <p:txBody>
          <a:bodyPr wrap="square" rtlCol="0">
            <a:spAutoFit/>
          </a:bodyPr>
          <a:lstStyle/>
          <a:p>
            <a:r>
              <a:rPr lang="en-US" altLang="zh-CN" sz="1600" b="1" dirty="0">
                <a:latin typeface="Times New Roman" charset="0"/>
                <a:ea typeface="Times New Roman" charset="0"/>
                <a:cs typeface="Times New Roman" charset="0"/>
              </a:rPr>
              <a:t> </a:t>
            </a:r>
            <a:r>
              <a:rPr lang="en-US" altLang="zh-CN" sz="1400" b="1" dirty="0">
                <a:latin typeface="Times New Roman" charset="0"/>
                <a:ea typeface="Times New Roman" charset="0"/>
                <a:cs typeface="Times New Roman" charset="0"/>
              </a:rPr>
              <a:t>Table 1. Gravity wave parameters and wave damping altitudes</a:t>
            </a:r>
            <a:endParaRPr kumimoji="1" lang="zh-CN" altLang="en-US" sz="1400" b="1"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2" name="文本框 21"/>
              <p:cNvSpPr txBox="1"/>
              <p:nvPr/>
            </p:nvSpPr>
            <p:spPr>
              <a:xfrm>
                <a:off x="148808" y="28774918"/>
                <a:ext cx="6398206" cy="17787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kumimoji="1" lang="en-US"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𝑢</m:t>
                          </m:r>
                        </m:e>
                        <m:sup>
                          <m:r>
                            <a:rPr kumimoji="1" lang="en-US" altLang="zh-CN" sz="1200" i="1">
                              <a:latin typeface="Cambria Math" charset="0"/>
                              <a:ea typeface="Times New Roman" charset="0"/>
                              <a:cs typeface="Times New Roman" charset="0"/>
                            </a:rPr>
                            <m:t>′</m:t>
                          </m:r>
                        </m:sup>
                      </m:sSup>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𝑥</m:t>
                              </m:r>
                            </m:sub>
                          </m:sSub>
                        </m:num>
                        <m:den>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h</m:t>
                              </m:r>
                            </m:sub>
                            <m:sup>
                              <m:r>
                                <a:rPr kumimoji="1" lang="en-US" altLang="zh-CN" sz="1200" i="1">
                                  <a:latin typeface="Cambria Math" charset="0"/>
                                  <a:ea typeface="Times New Roman" charset="0"/>
                                  <a:cs typeface="Times New Roman" charset="0"/>
                                </a:rPr>
                                <m:t>2</m:t>
                              </m:r>
                            </m:sup>
                          </m:sSubSup>
                        </m:den>
                      </m:f>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𝑧</m:t>
                              </m:r>
                            </m:sub>
                          </m:sSub>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r>
                                <a:rPr kumimoji="1" lang="en-US" altLang="zh-CN" sz="1200" i="1">
                                  <a:latin typeface="Cambria Math" charset="0"/>
                                  <a:ea typeface="Times New Roman" charset="0"/>
                                  <a:cs typeface="Times New Roman" charset="0"/>
                                </a:rPr>
                                <m:t>2</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𝜌</m:t>
                                  </m:r>
                                </m:sub>
                              </m:sSub>
                            </m:den>
                          </m:f>
                        </m:e>
                      </m:d>
                      <m:sSup>
                        <m:sSupPr>
                          <m:ctrlPr>
                            <a:rPr kumimoji="1" lang="mr-IN"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𝑤</m:t>
                          </m:r>
                        </m:e>
                        <m:sup>
                          <m:r>
                            <a:rPr kumimoji="1" lang="en-US" altLang="zh-CN" sz="1200" i="1">
                              <a:latin typeface="Cambria Math" charset="0"/>
                              <a:ea typeface="Times New Roman" charset="0"/>
                              <a:cs typeface="Times New Roman" charset="0"/>
                            </a:rPr>
                            <m:t>′</m:t>
                          </m:r>
                        </m:sup>
                      </m:sSup>
                    </m:oMath>
                  </m:oMathPara>
                </a14:m>
                <a:endParaRPr kumimoji="1" lang="en-US" altLang="zh-CN" sz="1200" dirty="0">
                  <a:latin typeface="Times New Roman" charset="0"/>
                  <a:ea typeface="Times New Roman" charset="0"/>
                  <a:cs typeface="Times New Roman" charset="0"/>
                </a:endParaRPr>
              </a:p>
              <a:p>
                <a:pPr algn="ctr"/>
                <a14:m>
                  <m:oMathPara xmlns:m="http://schemas.openxmlformats.org/officeDocument/2006/math">
                    <m:oMathParaPr>
                      <m:jc m:val="centerGroup"/>
                    </m:oMathParaPr>
                    <m:oMath xmlns:m="http://schemas.openxmlformats.org/officeDocument/2006/math">
                      <m:sSup>
                        <m:sSupPr>
                          <m:ctrlPr>
                            <a:rPr kumimoji="1" lang="en-US"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𝑇</m:t>
                          </m:r>
                        </m:e>
                        <m:sup>
                          <m:r>
                            <a:rPr kumimoji="1" lang="en-US" altLang="zh-CN" sz="1200" i="1">
                              <a:latin typeface="Cambria Math" charset="0"/>
                              <a:ea typeface="Times New Roman" charset="0"/>
                              <a:cs typeface="Times New Roman" charset="0"/>
                            </a:rPr>
                            <m:t>′</m:t>
                          </m:r>
                        </m:sup>
                      </m:sSup>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𝑖</m:t>
                          </m:r>
                        </m:num>
                        <m:den>
                          <m:acc>
                            <m:accPr>
                              <m:chr m:val="̂"/>
                              <m:ctrlPr>
                                <a:rPr kumimoji="1" lang="mr-IN" altLang="zh-CN" sz="1200" i="1">
                                  <a:latin typeface="Cambria Math" charset="0"/>
                                  <a:ea typeface="Times New Roman" charset="0"/>
                                  <a:cs typeface="Times New Roman" charset="0"/>
                                </a:rPr>
                              </m:ctrlPr>
                            </m:accPr>
                            <m:e>
                              <m:r>
                                <a:rPr kumimoji="1" lang="mr-IN" altLang="zh-CN" sz="1200" i="1">
                                  <a:latin typeface="Cambria Math" charset="0"/>
                                  <a:ea typeface="Times New Roman" charset="0"/>
                                  <a:cs typeface="Times New Roman" charset="0"/>
                                </a:rPr>
                                <m:t>𝜔</m:t>
                              </m:r>
                            </m:e>
                          </m:acc>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r>
                            <a:rPr kumimoji="1" lang="en-US" altLang="zh-CN" sz="1200" i="1">
                              <a:latin typeface="Cambria Math" charset="0"/>
                              <a:ea typeface="Times New Roman" charset="0"/>
                              <a:cs typeface="Times New Roman" charset="0"/>
                            </a:rPr>
                            <m:t>𝛽</m:t>
                          </m:r>
                        </m:den>
                      </m:f>
                      <m:d>
                        <m:dPr>
                          <m:begChr m:val="["/>
                          <m:endChr m:val="]"/>
                          <m:ctrlPr>
                            <a:rPr kumimoji="1" lang="mr-IN" altLang="zh-CN" sz="1200" i="1">
                              <a:latin typeface="Cambria Math" charset="0"/>
                              <a:ea typeface="Times New Roman" charset="0"/>
                              <a:cs typeface="Times New Roman" charset="0"/>
                            </a:rPr>
                          </m:ctrlPr>
                        </m:dPr>
                        <m:e>
                          <m:r>
                            <m:rPr>
                              <m:sty m:val="p"/>
                            </m:rPr>
                            <a:rPr kumimoji="1" lang="el-GR" altLang="zh-CN" sz="1200" i="1">
                              <a:latin typeface="Cambria Math" charset="0"/>
                              <a:ea typeface="Times New Roman" charset="0"/>
                              <a:cs typeface="Times New Roman" charset="0"/>
                            </a:rPr>
                            <m:t>Γ</m:t>
                          </m:r>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sSub>
                                <m:sSubPr>
                                  <m:ctrlPr>
                                    <a:rPr kumimoji="1" lang="en-US" altLang="zh-CN" sz="1200" i="1">
                                      <a:latin typeface="Cambria Math" charset="0"/>
                                      <a:ea typeface="Times New Roman" charset="0"/>
                                      <a:cs typeface="Times New Roman" charset="0"/>
                                    </a:rPr>
                                  </m:ctrlPr>
                                </m:sSubPr>
                                <m:e>
                                  <m:acc>
                                    <m:accPr>
                                      <m:chr m:val="̃"/>
                                      <m:ctrlPr>
                                        <a:rPr kumimoji="1" lang="en-US" altLang="zh-CN" sz="1200" i="1">
                                          <a:latin typeface="Cambria Math" charset="0"/>
                                          <a:ea typeface="Times New Roman" charset="0"/>
                                          <a:cs typeface="Times New Roman" charset="0"/>
                                        </a:rPr>
                                      </m:ctrlPr>
                                    </m:accPr>
                                    <m:e>
                                      <m:r>
                                        <a:rPr kumimoji="1" lang="en-US" altLang="zh-CN" sz="1200" i="1">
                                          <a:latin typeface="Cambria Math" charset="0"/>
                                          <a:ea typeface="Times New Roman" charset="0"/>
                                          <a:cs typeface="Times New Roman" charset="0"/>
                                        </a:rPr>
                                        <m:t>𝜔</m:t>
                                      </m:r>
                                    </m:e>
                                  </m:acc>
                                </m:e>
                                <m:sub>
                                  <m:r>
                                    <a:rPr kumimoji="1" lang="en-US" altLang="zh-CN" sz="1200" i="1">
                                      <a:latin typeface="Cambria Math" charset="0"/>
                                      <a:ea typeface="Times New Roman" charset="0"/>
                                      <a:cs typeface="Times New Roman" charset="0"/>
                                    </a:rPr>
                                    <m:t>0</m:t>
                                  </m:r>
                                </m:sub>
                              </m:sSub>
                              <m:acc>
                                <m:accPr>
                                  <m:chr m:val="̂"/>
                                  <m:ctrlPr>
                                    <a:rPr kumimoji="1" lang="en-US" altLang="zh-CN" sz="1200" i="1">
                                      <a:latin typeface="Cambria Math" charset="0"/>
                                      <a:ea typeface="Times New Roman" charset="0"/>
                                      <a:cs typeface="Times New Roman" charset="0"/>
                                    </a:rPr>
                                  </m:ctrlPr>
                                </m:accPr>
                                <m:e>
                                  <m:r>
                                    <a:rPr kumimoji="1" lang="en-US" altLang="zh-CN" sz="1200" i="1">
                                      <a:latin typeface="Cambria Math" charset="0"/>
                                      <a:ea typeface="Times New Roman" charset="0"/>
                                      <a:cs typeface="Times New Roman" charset="0"/>
                                    </a:rPr>
                                    <m:t>𝜔</m:t>
                                  </m:r>
                                </m:e>
                              </m:acc>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𝑐</m:t>
                                  </m:r>
                                </m:e>
                                <m:sub>
                                  <m:r>
                                    <a:rPr kumimoji="1" lang="en-US" altLang="zh-CN" sz="1200" i="1">
                                      <a:latin typeface="Cambria Math" charset="0"/>
                                      <a:ea typeface="Times New Roman" charset="0"/>
                                      <a:cs typeface="Times New Roman" charset="0"/>
                                    </a:rPr>
                                    <m:t>𝑝</m:t>
                                  </m:r>
                                </m:sub>
                              </m:sSub>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h</m:t>
                                  </m:r>
                                </m:sub>
                                <m:sup>
                                  <m:r>
                                    <a:rPr kumimoji="1" lang="en-US" altLang="zh-CN" sz="1200" i="1">
                                      <a:latin typeface="Cambria Math" charset="0"/>
                                      <a:ea typeface="Times New Roman" charset="0"/>
                                      <a:cs typeface="Times New Roman" charset="0"/>
                                    </a:rPr>
                                    <m:t>2</m:t>
                                  </m:r>
                                </m:sup>
                              </m:sSubSup>
                            </m:den>
                          </m:f>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𝑧</m:t>
                                  </m:r>
                                </m:sub>
                              </m:sSub>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r>
                                    <a:rPr kumimoji="1" lang="en-US" altLang="zh-CN" sz="1200" i="1">
                                      <a:latin typeface="Cambria Math" charset="0"/>
                                      <a:ea typeface="Times New Roman" charset="0"/>
                                      <a:cs typeface="Times New Roman" charset="0"/>
                                    </a:rPr>
                                    <m:t>2</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𝜌</m:t>
                                      </m:r>
                                    </m:sub>
                                  </m:sSub>
                                </m:den>
                              </m:f>
                            </m:e>
                          </m:d>
                        </m:e>
                      </m:d>
                      <m:sSup>
                        <m:sSupPr>
                          <m:ctrlPr>
                            <a:rPr kumimoji="1" lang="mr-IN"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𝑤</m:t>
                          </m:r>
                        </m:e>
                        <m:sup>
                          <m:r>
                            <a:rPr kumimoji="1" lang="en-US" altLang="zh-CN" sz="1200" i="1">
                              <a:latin typeface="Cambria Math" charset="0"/>
                              <a:ea typeface="Times New Roman" charset="0"/>
                              <a:cs typeface="Times New Roman" charset="0"/>
                            </a:rPr>
                            <m:t>′</m:t>
                          </m:r>
                        </m:sup>
                      </m:sSup>
                    </m:oMath>
                  </m:oMathPara>
                </a14:m>
                <a:endParaRPr kumimoji="1" lang="en-US" altLang="zh-CN" sz="1200" dirty="0">
                  <a:latin typeface="Times New Roman" charset="0"/>
                  <a:ea typeface="Times New Roman" charset="0"/>
                  <a:cs typeface="Times New Roman" charset="0"/>
                </a:endParaRPr>
              </a:p>
              <a:p>
                <a:pPr algn="ctr"/>
                <a14:m>
                  <m:oMathPara xmlns:m="http://schemas.openxmlformats.org/officeDocument/2006/math">
                    <m:oMathParaPr>
                      <m:jc m:val="centerGroup"/>
                    </m:oMathParaPr>
                    <m:oMath xmlns:m="http://schemas.openxmlformats.org/officeDocument/2006/math">
                      <m:sSup>
                        <m:sSupPr>
                          <m:ctrlPr>
                            <a:rPr kumimoji="1" lang="en-US"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𝑝</m:t>
                          </m:r>
                        </m:e>
                        <m:sup>
                          <m:r>
                            <a:rPr kumimoji="1" lang="en-US" altLang="zh-CN" sz="1200" i="1">
                              <a:latin typeface="Cambria Math" charset="0"/>
                              <a:ea typeface="Times New Roman" charset="0"/>
                              <a:cs typeface="Times New Roman" charset="0"/>
                            </a:rPr>
                            <m:t>′</m:t>
                          </m:r>
                        </m:sup>
                      </m:sSup>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𝜌</m:t>
                              </m:r>
                            </m:e>
                            <m:sub>
                              <m:r>
                                <a:rPr kumimoji="1" lang="en-US" altLang="zh-CN" sz="1200" i="1">
                                  <a:latin typeface="Cambria Math" charset="0"/>
                                  <a:ea typeface="Times New Roman" charset="0"/>
                                  <a:cs typeface="Times New Roman" charset="0"/>
                                </a:rPr>
                                <m:t>0</m:t>
                              </m:r>
                            </m:sub>
                          </m:sSub>
                          <m:acc>
                            <m:accPr>
                              <m:chr m:val="̂"/>
                              <m:ctrlPr>
                                <a:rPr kumimoji="1" lang="en-US" altLang="zh-CN" sz="1200" i="1">
                                  <a:latin typeface="Cambria Math" charset="0"/>
                                  <a:ea typeface="Times New Roman" charset="0"/>
                                  <a:cs typeface="Times New Roman" charset="0"/>
                                </a:rPr>
                              </m:ctrlPr>
                            </m:accPr>
                            <m:e>
                              <m:r>
                                <a:rPr kumimoji="1" lang="en-US" altLang="zh-CN" sz="1200" i="1">
                                  <a:latin typeface="Cambria Math" charset="0"/>
                                  <a:ea typeface="Times New Roman" charset="0"/>
                                  <a:cs typeface="Times New Roman" charset="0"/>
                                </a:rPr>
                                <m:t>𝜔</m:t>
                              </m:r>
                            </m:e>
                          </m:acc>
                        </m:num>
                        <m:den>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h</m:t>
                              </m:r>
                            </m:sub>
                            <m:sup>
                              <m:r>
                                <a:rPr kumimoji="1" lang="en-US" altLang="zh-CN" sz="1200" i="1">
                                  <a:latin typeface="Cambria Math" charset="0"/>
                                  <a:ea typeface="Times New Roman" charset="0"/>
                                  <a:cs typeface="Times New Roman" charset="0"/>
                                </a:rPr>
                                <m:t>2</m:t>
                              </m:r>
                            </m:sup>
                          </m:sSubSup>
                        </m:den>
                      </m:f>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𝑧</m:t>
                              </m:r>
                            </m:sub>
                          </m:sSub>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r>
                                <a:rPr kumimoji="1" lang="en-US" altLang="zh-CN" sz="1200" i="1">
                                  <a:latin typeface="Cambria Math" charset="0"/>
                                  <a:ea typeface="Times New Roman" charset="0"/>
                                  <a:cs typeface="Times New Roman" charset="0"/>
                                </a:rPr>
                                <m:t>2</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𝜌</m:t>
                                  </m:r>
                                </m:sub>
                              </m:sSub>
                            </m:den>
                          </m:f>
                        </m:e>
                      </m:d>
                      <m:sSup>
                        <m:sSupPr>
                          <m:ctrlPr>
                            <a:rPr kumimoji="1" lang="mr-IN"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𝑤</m:t>
                          </m:r>
                        </m:e>
                        <m:sup>
                          <m:r>
                            <a:rPr kumimoji="1" lang="en-US" altLang="zh-CN" sz="1200" i="1">
                              <a:latin typeface="Cambria Math" charset="0"/>
                              <a:ea typeface="Times New Roman" charset="0"/>
                              <a:cs typeface="Times New Roman" charset="0"/>
                            </a:rPr>
                            <m:t>′</m:t>
                          </m:r>
                        </m:sup>
                      </m:sSup>
                    </m:oMath>
                  </m:oMathPara>
                </a14:m>
                <a:endParaRPr kumimoji="1" lang="en-US" altLang="zh-CN" sz="1200" dirty="0">
                  <a:latin typeface="Times New Roman" charset="0"/>
                  <a:ea typeface="Times New Roman" charset="0"/>
                  <a:cs typeface="Times New Roman" charset="0"/>
                </a:endParaRPr>
              </a:p>
              <a:p>
                <a:pPr algn="ctr"/>
                <a14:m>
                  <m:oMathPara xmlns:m="http://schemas.openxmlformats.org/officeDocument/2006/math">
                    <m:oMathParaPr>
                      <m:jc m:val="centerGroup"/>
                    </m:oMathParaPr>
                    <m:oMath xmlns:m="http://schemas.openxmlformats.org/officeDocument/2006/math">
                      <m:f>
                        <m:fPr>
                          <m:ctrlPr>
                            <a:rPr kumimoji="1" lang="mr-IN" altLang="zh-CN" sz="1200" i="1">
                              <a:latin typeface="Cambria Math" charset="0"/>
                              <a:ea typeface="Times New Roman" charset="0"/>
                              <a:cs typeface="Times New Roman" charset="0"/>
                            </a:rPr>
                          </m:ctrlPr>
                        </m:fPr>
                        <m:num>
                          <m:sSup>
                            <m:sSupPr>
                              <m:ctrlPr>
                                <a:rPr kumimoji="1" lang="mr-IN" altLang="zh-CN" sz="1200" i="1">
                                  <a:latin typeface="Cambria Math" charset="0"/>
                                  <a:ea typeface="Times New Roman" charset="0"/>
                                  <a:cs typeface="Times New Roman" charset="0"/>
                                </a:rPr>
                              </m:ctrlPr>
                            </m:sSupPr>
                            <m:e>
                              <m:r>
                                <a:rPr kumimoji="1" lang="mr-IN" altLang="zh-CN" sz="1200" i="1">
                                  <a:latin typeface="Cambria Math" charset="0"/>
                                  <a:ea typeface="Times New Roman" charset="0"/>
                                  <a:cs typeface="Times New Roman" charset="0"/>
                                </a:rPr>
                                <m:t>𝜌</m:t>
                              </m:r>
                            </m:e>
                            <m:sup>
                              <m:r>
                                <a:rPr kumimoji="1" lang="en-US" altLang="zh-CN" sz="1200" i="1">
                                  <a:latin typeface="Cambria Math" charset="0"/>
                                  <a:ea typeface="Times New Roman" charset="0"/>
                                  <a:cs typeface="Times New Roman" charset="0"/>
                                </a:rPr>
                                <m:t>′</m:t>
                              </m:r>
                            </m:sup>
                          </m:sSup>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𝜌</m:t>
                              </m:r>
                            </m:e>
                            <m:sub>
                              <m:r>
                                <a:rPr kumimoji="1" lang="en-US" altLang="zh-CN" sz="1200" i="1">
                                  <a:latin typeface="Cambria Math" charset="0"/>
                                  <a:ea typeface="Times New Roman" charset="0"/>
                                  <a:cs typeface="Times New Roman" charset="0"/>
                                </a:rPr>
                                <m:t>0</m:t>
                              </m:r>
                            </m:sub>
                          </m:sSub>
                        </m:den>
                      </m:f>
                      <m:r>
                        <a:rPr kumimoji="1" lang="en-US" altLang="zh-CN" sz="1200">
                          <a:latin typeface="Cambria Math" charset="0"/>
                          <a:ea typeface="Times New Roman" charset="0"/>
                          <a:cs typeface="Times New Roman" charset="0"/>
                        </a:rPr>
                        <m:t>=</m:t>
                      </m:r>
                      <m:r>
                        <m:rPr>
                          <m:sty m:val="p"/>
                        </m:rPr>
                        <a:rPr kumimoji="1" lang="en-US" altLang="zh-CN" sz="1200">
                          <a:latin typeface="Cambria Math" charset="0"/>
                          <a:ea typeface="Times New Roman" charset="0"/>
                          <a:cs typeface="Times New Roman" charset="0"/>
                        </a:rPr>
                        <m:t>i</m:t>
                      </m:r>
                      <m:d>
                        <m:dPr>
                          <m:begChr m:val="{"/>
                          <m:endChr m:val="}"/>
                          <m:ctrlPr>
                            <a:rPr kumimoji="1" lang="en-US" altLang="zh-CN" sz="1200" i="1">
                              <a:latin typeface="Cambria Math" charset="0"/>
                              <a:ea typeface="Times New Roman" charset="0"/>
                              <a:cs typeface="Times New Roman" charset="0"/>
                            </a:rPr>
                          </m:ctrlPr>
                        </m:dPr>
                        <m:e>
                          <m:f>
                            <m:fPr>
                              <m:ctrlPr>
                                <a:rPr kumimoji="1" lang="mr-IN" altLang="zh-CN" sz="1200" i="1">
                                  <a:latin typeface="Cambria Math" charset="0"/>
                                  <a:ea typeface="Times New Roman" charset="0"/>
                                  <a:cs typeface="Times New Roman" charset="0"/>
                                </a:rPr>
                              </m:ctrlPr>
                            </m:fPr>
                            <m:num>
                              <m:r>
                                <m:rPr>
                                  <m:sty m:val="p"/>
                                </m:rPr>
                                <a:rPr kumimoji="1" lang="el-GR" altLang="zh-CN" sz="1200" i="1">
                                  <a:latin typeface="Cambria Math" charset="0"/>
                                  <a:ea typeface="Times New Roman" charset="0"/>
                                  <a:cs typeface="Times New Roman" charset="0"/>
                                </a:rPr>
                                <m:t>Γ</m:t>
                              </m:r>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𝑇</m:t>
                                  </m:r>
                                </m:e>
                                <m:sub>
                                  <m:r>
                                    <a:rPr kumimoji="1" lang="en-US" altLang="zh-CN" sz="1200" i="1">
                                      <a:latin typeface="Cambria Math" charset="0"/>
                                      <a:ea typeface="Times New Roman" charset="0"/>
                                      <a:cs typeface="Times New Roman" charset="0"/>
                                    </a:rPr>
                                    <m:t>0</m:t>
                                  </m:r>
                                </m:sub>
                              </m:sSub>
                              <m:d>
                                <m:dPr>
                                  <m:ctrlPr>
                                    <a:rPr kumimoji="1" lang="mr-IN" altLang="zh-CN" sz="1200" i="1">
                                      <a:latin typeface="Cambria Math" charset="0"/>
                                      <a:ea typeface="Times New Roman" charset="0"/>
                                      <a:cs typeface="Times New Roman" charset="0"/>
                                    </a:rPr>
                                  </m:ctrlPr>
                                </m:dPr>
                                <m:e>
                                  <m:acc>
                                    <m:accPr>
                                      <m:chr m:val="̂"/>
                                      <m:ctrlPr>
                                        <a:rPr kumimoji="1" lang="mr-IN" altLang="zh-CN" sz="1200" i="1">
                                          <a:latin typeface="Cambria Math" charset="0"/>
                                          <a:ea typeface="Times New Roman" charset="0"/>
                                          <a:cs typeface="Times New Roman" charset="0"/>
                                        </a:rPr>
                                      </m:ctrlPr>
                                    </m:accPr>
                                    <m:e>
                                      <m:r>
                                        <a:rPr kumimoji="1" lang="mr-IN" altLang="zh-CN" sz="1200" i="1">
                                          <a:latin typeface="Cambria Math" charset="0"/>
                                          <a:ea typeface="Times New Roman" charset="0"/>
                                          <a:cs typeface="Times New Roman" charset="0"/>
                                        </a:rPr>
                                        <m:t>𝜔</m:t>
                                      </m:r>
                                    </m:e>
                                  </m:acc>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r>
                                    <a:rPr kumimoji="1" lang="en-US" altLang="zh-CN" sz="1200" i="1">
                                      <a:latin typeface="Cambria Math" charset="0"/>
                                      <a:ea typeface="Times New Roman" charset="0"/>
                                      <a:cs typeface="Times New Roman" charset="0"/>
                                    </a:rPr>
                                    <m:t>𝛽</m:t>
                                  </m:r>
                                </m:e>
                              </m:d>
                            </m:den>
                          </m:f>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acc>
                                <m:accPr>
                                  <m:chr m:val="̂"/>
                                  <m:ctrlPr>
                                    <a:rPr kumimoji="1" lang="mr-IN" altLang="zh-CN" sz="1200" i="1">
                                      <a:latin typeface="Cambria Math" charset="0"/>
                                      <a:ea typeface="Times New Roman" charset="0"/>
                                      <a:cs typeface="Times New Roman" charset="0"/>
                                    </a:rPr>
                                  </m:ctrlPr>
                                </m:accPr>
                                <m:e>
                                  <m:r>
                                    <a:rPr kumimoji="1" lang="mr-IN" altLang="zh-CN" sz="1200" i="1">
                                      <a:latin typeface="Cambria Math" charset="0"/>
                                      <a:ea typeface="Times New Roman" charset="0"/>
                                      <a:cs typeface="Times New Roman" charset="0"/>
                                    </a:rPr>
                                    <m:t>𝜔</m:t>
                                  </m:r>
                                </m:e>
                              </m:acc>
                            </m:num>
                            <m:den>
                              <m:sSubSup>
                                <m:sSubSupPr>
                                  <m:ctrlPr>
                                    <a:rPr kumimoji="1" lang="en-US" altLang="zh-CN" sz="1200" i="1">
                                      <a:latin typeface="Cambria Math" charset="0"/>
                                      <a:ea typeface="Times New Roman" charset="0"/>
                                      <a:cs typeface="Times New Roman" charset="0"/>
                                    </a:rPr>
                                  </m:ctrlPr>
                                </m:sSubSup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h</m:t>
                                  </m:r>
                                </m:sub>
                                <m:sup>
                                  <m:r>
                                    <a:rPr kumimoji="1" lang="en-US" altLang="zh-CN" sz="1200" i="1">
                                      <a:latin typeface="Cambria Math" charset="0"/>
                                      <a:ea typeface="Times New Roman" charset="0"/>
                                      <a:cs typeface="Times New Roman" charset="0"/>
                                    </a:rPr>
                                    <m:t>2</m:t>
                                  </m:r>
                                </m:sup>
                              </m:sSubSup>
                            </m:den>
                          </m:f>
                          <m:d>
                            <m:dPr>
                              <m:begChr m:val="["/>
                              <m:endChr m:val="]"/>
                              <m:ctrlPr>
                                <a:rPr kumimoji="1" lang="mr-IN" altLang="zh-CN" sz="1200" i="1">
                                  <a:latin typeface="Cambria Math" charset="0"/>
                                  <a:ea typeface="Times New Roman" charset="0"/>
                                  <a:cs typeface="Times New Roman" charset="0"/>
                                </a:rPr>
                              </m:ctrlPr>
                            </m:dPr>
                            <m:e>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r>
                                    <a:rPr kumimoji="1" lang="en-US" altLang="zh-CN" sz="1200" i="1">
                                      <a:latin typeface="Cambria Math" charset="0"/>
                                      <a:ea typeface="Times New Roman" charset="0"/>
                                      <a:cs typeface="Times New Roman" charset="0"/>
                                    </a:rPr>
                                    <m:t>𝑅</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𝑇</m:t>
                                      </m:r>
                                    </m:e>
                                    <m:sub>
                                      <m:r>
                                        <a:rPr kumimoji="1" lang="en-US" altLang="zh-CN" sz="1200" i="1">
                                          <a:latin typeface="Cambria Math" charset="0"/>
                                          <a:ea typeface="Times New Roman" charset="0"/>
                                          <a:cs typeface="Times New Roman" charset="0"/>
                                        </a:rPr>
                                        <m:t>0</m:t>
                                      </m:r>
                                    </m:sub>
                                  </m:sSub>
                                </m:den>
                              </m:f>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sSub>
                                    <m:sSubPr>
                                      <m:ctrlPr>
                                        <a:rPr kumimoji="1" lang="en-US" altLang="zh-CN" sz="1200" i="1">
                                          <a:latin typeface="Cambria Math" charset="0"/>
                                          <a:ea typeface="Times New Roman" charset="0"/>
                                          <a:cs typeface="Times New Roman" charset="0"/>
                                        </a:rPr>
                                      </m:ctrlPr>
                                    </m:sSubPr>
                                    <m:e>
                                      <m:acc>
                                        <m:accPr>
                                          <m:chr m:val="̃"/>
                                          <m:ctrlPr>
                                            <a:rPr kumimoji="1" lang="en-US" altLang="zh-CN" sz="1200" i="1">
                                              <a:latin typeface="Cambria Math" charset="0"/>
                                              <a:ea typeface="Times New Roman" charset="0"/>
                                              <a:cs typeface="Times New Roman" charset="0"/>
                                            </a:rPr>
                                          </m:ctrlPr>
                                        </m:accPr>
                                        <m:e>
                                          <m:r>
                                            <a:rPr kumimoji="1" lang="en-US" altLang="zh-CN" sz="1200" i="1">
                                              <a:latin typeface="Cambria Math" charset="0"/>
                                              <a:ea typeface="Times New Roman" charset="0"/>
                                              <a:cs typeface="Times New Roman" charset="0"/>
                                            </a:rPr>
                                            <m:t>𝜔</m:t>
                                          </m:r>
                                        </m:e>
                                      </m:acc>
                                    </m:e>
                                    <m:sub>
                                      <m:r>
                                        <a:rPr kumimoji="1" lang="en-US" altLang="zh-CN" sz="1200" i="1">
                                          <a:latin typeface="Cambria Math" charset="0"/>
                                          <a:ea typeface="Times New Roman" charset="0"/>
                                          <a:cs typeface="Times New Roman" charset="0"/>
                                        </a:rPr>
                                        <m:t>0</m:t>
                                      </m:r>
                                    </m:sub>
                                  </m:sSub>
                                </m:num>
                                <m:den>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𝑇</m:t>
                                      </m:r>
                                    </m:e>
                                    <m:sub>
                                      <m:r>
                                        <a:rPr kumimoji="1" lang="en-US" altLang="zh-CN" sz="1200" i="1">
                                          <a:latin typeface="Cambria Math" charset="0"/>
                                          <a:ea typeface="Times New Roman" charset="0"/>
                                          <a:cs typeface="Times New Roman" charset="0"/>
                                        </a:rPr>
                                        <m:t>0</m:t>
                                      </m:r>
                                    </m:sub>
                                  </m:sSub>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𝑐</m:t>
                                      </m:r>
                                    </m:e>
                                    <m:sub>
                                      <m:r>
                                        <a:rPr kumimoji="1" lang="en-US" altLang="zh-CN" sz="1200" i="1">
                                          <a:latin typeface="Cambria Math" charset="0"/>
                                          <a:ea typeface="Times New Roman" charset="0"/>
                                          <a:cs typeface="Times New Roman" charset="0"/>
                                        </a:rPr>
                                        <m:t>𝑝</m:t>
                                      </m:r>
                                    </m:sub>
                                  </m:sSub>
                                  <m:d>
                                    <m:dPr>
                                      <m:ctrlPr>
                                        <a:rPr kumimoji="1" lang="mr-IN" altLang="zh-CN" sz="1200" i="1">
                                          <a:latin typeface="Cambria Math" charset="0"/>
                                          <a:ea typeface="Times New Roman" charset="0"/>
                                          <a:cs typeface="Times New Roman" charset="0"/>
                                        </a:rPr>
                                      </m:ctrlPr>
                                    </m:dPr>
                                    <m:e>
                                      <m:acc>
                                        <m:accPr>
                                          <m:chr m:val="̂"/>
                                          <m:ctrlPr>
                                            <a:rPr kumimoji="1" lang="mr-IN" altLang="zh-CN" sz="1200" i="1">
                                              <a:latin typeface="Cambria Math" charset="0"/>
                                              <a:ea typeface="Times New Roman" charset="0"/>
                                              <a:cs typeface="Times New Roman" charset="0"/>
                                            </a:rPr>
                                          </m:ctrlPr>
                                        </m:accPr>
                                        <m:e>
                                          <m:r>
                                            <a:rPr kumimoji="1" lang="mr-IN" altLang="zh-CN" sz="1200" i="1">
                                              <a:latin typeface="Cambria Math" charset="0"/>
                                              <a:ea typeface="Times New Roman" charset="0"/>
                                              <a:cs typeface="Times New Roman" charset="0"/>
                                            </a:rPr>
                                            <m:t>𝜔</m:t>
                                          </m:r>
                                        </m:e>
                                      </m:acc>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r>
                                        <a:rPr kumimoji="1" lang="en-US" altLang="zh-CN" sz="1200" i="1">
                                          <a:latin typeface="Cambria Math" charset="0"/>
                                          <a:ea typeface="Times New Roman" charset="0"/>
                                          <a:cs typeface="Times New Roman" charset="0"/>
                                        </a:rPr>
                                        <m:t>𝛽</m:t>
                                      </m:r>
                                    </m:e>
                                  </m:d>
                                </m:den>
                              </m:f>
                            </m:e>
                          </m:d>
                          <m:d>
                            <m:dPr>
                              <m:ctrlPr>
                                <a:rPr kumimoji="1" lang="mr-IN" altLang="zh-CN" sz="1200" i="1">
                                  <a:latin typeface="Cambria Math" charset="0"/>
                                  <a:ea typeface="Times New Roman" charset="0"/>
                                  <a:cs typeface="Times New Roman" charset="0"/>
                                </a:rPr>
                              </m:ctrlPr>
                            </m:dPr>
                            <m:e>
                              <m:r>
                                <a:rPr kumimoji="1" lang="en-US" altLang="zh-CN" sz="1200" i="1">
                                  <a:latin typeface="Cambria Math" charset="0"/>
                                  <a:ea typeface="Times New Roman" charset="0"/>
                                  <a:cs typeface="Times New Roman" charset="0"/>
                                </a:rPr>
                                <m:t>−</m:t>
                              </m:r>
                              <m:r>
                                <a:rPr kumimoji="1" lang="en-US" altLang="zh-CN" sz="1200" i="1">
                                  <a:latin typeface="Cambria Math" charset="0"/>
                                  <a:ea typeface="Times New Roman" charset="0"/>
                                  <a:cs typeface="Times New Roman" charset="0"/>
                                </a:rPr>
                                <m:t>𝑖</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𝑘</m:t>
                                  </m:r>
                                </m:e>
                                <m:sub>
                                  <m:r>
                                    <a:rPr kumimoji="1" lang="en-US" altLang="zh-CN" sz="1200" i="1">
                                      <a:latin typeface="Cambria Math" charset="0"/>
                                      <a:ea typeface="Times New Roman" charset="0"/>
                                      <a:cs typeface="Times New Roman" charset="0"/>
                                    </a:rPr>
                                    <m:t>𝑧</m:t>
                                  </m:r>
                                </m:sub>
                              </m:sSub>
                              <m:r>
                                <a:rPr kumimoji="1" lang="en-US" altLang="zh-CN" sz="1200" i="1">
                                  <a:latin typeface="Cambria Math" charset="0"/>
                                  <a:ea typeface="Times New Roman" charset="0"/>
                                  <a:cs typeface="Times New Roman" charset="0"/>
                                </a:rPr>
                                <m:t>+</m:t>
                              </m:r>
                              <m:f>
                                <m:fPr>
                                  <m:ctrlPr>
                                    <a:rPr kumimoji="1" lang="mr-IN" altLang="zh-CN" sz="1200" i="1">
                                      <a:latin typeface="Cambria Math" charset="0"/>
                                      <a:ea typeface="Times New Roman" charset="0"/>
                                      <a:cs typeface="Times New Roman" charset="0"/>
                                    </a:rPr>
                                  </m:ctrlPr>
                                </m:fPr>
                                <m:num>
                                  <m:r>
                                    <a:rPr kumimoji="1" lang="en-US" altLang="zh-CN" sz="1200" i="1">
                                      <a:latin typeface="Cambria Math" charset="0"/>
                                      <a:ea typeface="Times New Roman" charset="0"/>
                                      <a:cs typeface="Times New Roman" charset="0"/>
                                    </a:rPr>
                                    <m:t>1</m:t>
                                  </m:r>
                                </m:num>
                                <m:den>
                                  <m:r>
                                    <a:rPr kumimoji="1" lang="en-US" altLang="zh-CN" sz="1200" i="1">
                                      <a:latin typeface="Cambria Math" charset="0"/>
                                      <a:ea typeface="Times New Roman" charset="0"/>
                                      <a:cs typeface="Times New Roman" charset="0"/>
                                    </a:rPr>
                                    <m:t>2</m:t>
                                  </m:r>
                                  <m:sSub>
                                    <m:sSubPr>
                                      <m:ctrlPr>
                                        <a:rPr kumimoji="1" lang="en-US" altLang="zh-CN" sz="1200" i="1">
                                          <a:latin typeface="Cambria Math" charset="0"/>
                                          <a:ea typeface="Times New Roman" charset="0"/>
                                          <a:cs typeface="Times New Roman" charset="0"/>
                                        </a:rPr>
                                      </m:ctrlPr>
                                    </m:sSubPr>
                                    <m:e>
                                      <m:r>
                                        <a:rPr kumimoji="1" lang="en-US" altLang="zh-CN" sz="1200" i="1">
                                          <a:latin typeface="Cambria Math" charset="0"/>
                                          <a:ea typeface="Times New Roman" charset="0"/>
                                          <a:cs typeface="Times New Roman" charset="0"/>
                                        </a:rPr>
                                        <m:t>𝐻</m:t>
                                      </m:r>
                                    </m:e>
                                    <m:sub>
                                      <m:r>
                                        <a:rPr kumimoji="1" lang="en-US" altLang="zh-CN" sz="1200" i="1">
                                          <a:latin typeface="Cambria Math" charset="0"/>
                                          <a:ea typeface="Times New Roman" charset="0"/>
                                          <a:cs typeface="Times New Roman" charset="0"/>
                                        </a:rPr>
                                        <m:t>𝜌</m:t>
                                      </m:r>
                                    </m:sub>
                                  </m:sSub>
                                </m:den>
                              </m:f>
                            </m:e>
                          </m:d>
                        </m:e>
                      </m:d>
                      <m:sSup>
                        <m:sSupPr>
                          <m:ctrlPr>
                            <a:rPr kumimoji="1" lang="mr-IN" altLang="zh-CN" sz="1200" i="1">
                              <a:latin typeface="Cambria Math" charset="0"/>
                              <a:ea typeface="Times New Roman" charset="0"/>
                              <a:cs typeface="Times New Roman" charset="0"/>
                            </a:rPr>
                          </m:ctrlPr>
                        </m:sSupPr>
                        <m:e>
                          <m:r>
                            <a:rPr kumimoji="1" lang="en-US" altLang="zh-CN" sz="1200" i="1">
                              <a:latin typeface="Cambria Math" charset="0"/>
                              <a:ea typeface="Times New Roman" charset="0"/>
                              <a:cs typeface="Times New Roman" charset="0"/>
                            </a:rPr>
                            <m:t>𝑤</m:t>
                          </m:r>
                        </m:e>
                        <m:sup>
                          <m:r>
                            <a:rPr kumimoji="1" lang="en-US" altLang="zh-CN" sz="1200" i="1">
                              <a:latin typeface="Cambria Math" charset="0"/>
                              <a:ea typeface="Times New Roman" charset="0"/>
                              <a:cs typeface="Times New Roman" charset="0"/>
                            </a:rPr>
                            <m:t>′</m:t>
                          </m:r>
                        </m:sup>
                      </m:sSup>
                    </m:oMath>
                  </m:oMathPara>
                </a14:m>
                <a:endParaRPr kumimoji="1" lang="zh-CN" altLang="en-US" sz="1200" dirty="0">
                  <a:latin typeface="Times New Roman" charset="0"/>
                  <a:ea typeface="Times New Roman" charset="0"/>
                  <a:cs typeface="Times New Roman"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48808" y="28774918"/>
                <a:ext cx="6398206" cy="1778757"/>
              </a:xfrm>
              <a:prstGeom prst="rect">
                <a:avLst/>
              </a:prstGeom>
              <a:blipFill rotWithShape="0">
                <a:blip r:embed="rId15"/>
                <a:stretch>
                  <a:fillRect/>
                </a:stretch>
              </a:blipFill>
            </p:spPr>
            <p:txBody>
              <a:bodyPr/>
              <a:lstStyle/>
              <a:p>
                <a:r>
                  <a:rPr lang="zh-CN" altLang="en-US">
                    <a:noFill/>
                  </a:rPr>
                  <a:t> </a:t>
                </a:r>
              </a:p>
            </p:txBody>
          </p:sp>
        </mc:Fallback>
      </mc:AlternateContent>
      <p:sp>
        <p:nvSpPr>
          <p:cNvPr id="23" name="文本框 22"/>
          <p:cNvSpPr txBox="1"/>
          <p:nvPr/>
        </p:nvSpPr>
        <p:spPr>
          <a:xfrm>
            <a:off x="7349092" y="11322340"/>
            <a:ext cx="4102334" cy="3293209"/>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a:t>
            </a:r>
            <a:r>
              <a:rPr lang="en-US" altLang="zh-CN" sz="1600" dirty="0"/>
              <a:t> </a:t>
            </a:r>
            <a:r>
              <a:rPr lang="en-US" altLang="zh-CN" sz="1600" dirty="0">
                <a:latin typeface="Times New Roman" charset="0"/>
                <a:ea typeface="Times New Roman" charset="0"/>
                <a:cs typeface="Times New Roman" charset="0"/>
              </a:rPr>
              <a:t>The vertical wavelength at the damping altitude can be used to characterize the typical vertical wavelength of buoyancy waves;</a:t>
            </a:r>
          </a:p>
          <a:p>
            <a:endParaRPr lang="en-US" altLang="zh-CN" sz="1600" dirty="0">
              <a:latin typeface="Times New Roman" charset="0"/>
              <a:ea typeface="Times New Roman" charset="0"/>
              <a:cs typeface="Times New Roman" charset="0"/>
            </a:endParaRPr>
          </a:p>
          <a:p>
            <a:r>
              <a:rPr kumimoji="1" lang="en-US" altLang="zh-CN" sz="1600" dirty="0">
                <a:latin typeface="Times New Roman" charset="0"/>
                <a:ea typeface="Times New Roman" charset="0"/>
                <a:cs typeface="Times New Roman" charset="0"/>
              </a:rPr>
              <a:t>➣</a:t>
            </a:r>
            <a:r>
              <a:rPr lang="en-US" altLang="zh-CN" sz="1600" dirty="0"/>
              <a:t> </a:t>
            </a:r>
            <a:r>
              <a:rPr lang="en-US" altLang="zh-CN" sz="1600" dirty="0">
                <a:latin typeface="Times New Roman" charset="0"/>
                <a:ea typeface="Times New Roman" charset="0"/>
                <a:cs typeface="Times New Roman" charset="0"/>
              </a:rPr>
              <a:t>Using the observed vertical wavelengths as constrains, only do the </a:t>
            </a:r>
            <a:r>
              <a:rPr lang="en-US" altLang="zh-CN" sz="1600" b="1" dirty="0">
                <a:solidFill>
                  <a:srgbClr val="FF0000"/>
                </a:solidFill>
                <a:latin typeface="Times New Roman" charset="0"/>
                <a:ea typeface="Times New Roman" charset="0"/>
                <a:cs typeface="Times New Roman" charset="0"/>
              </a:rPr>
              <a:t>3h600km wave </a:t>
            </a:r>
            <a:r>
              <a:rPr lang="en-US" altLang="zh-CN" sz="1600" dirty="0">
                <a:latin typeface="Times New Roman" charset="0"/>
                <a:ea typeface="Times New Roman" charset="0"/>
                <a:cs typeface="Times New Roman" charset="0"/>
              </a:rPr>
              <a:t>and the </a:t>
            </a:r>
            <a:r>
              <a:rPr lang="en-US" altLang="zh-CN" sz="1600" b="1" dirty="0">
                <a:solidFill>
                  <a:srgbClr val="FF0000"/>
                </a:solidFill>
                <a:latin typeface="Times New Roman" charset="0"/>
                <a:ea typeface="Times New Roman" charset="0"/>
                <a:cs typeface="Times New Roman" charset="0"/>
              </a:rPr>
              <a:t>6h900km wave </a:t>
            </a:r>
            <a:r>
              <a:rPr lang="en-US" altLang="zh-CN" sz="1600" dirty="0">
                <a:latin typeface="Times New Roman" charset="0"/>
                <a:ea typeface="Times New Roman" charset="0"/>
                <a:cs typeface="Times New Roman" charset="0"/>
              </a:rPr>
              <a:t>satisfy the observed range of</a:t>
            </a:r>
          </a:p>
          <a:p>
            <a:r>
              <a:rPr lang="nb-NO" altLang="zh-CN" sz="1600" dirty="0">
                <a:latin typeface="Times New Roman" charset="0"/>
                <a:ea typeface="Times New Roman" charset="0"/>
                <a:cs typeface="Times New Roman" charset="0"/>
              </a:rPr>
              <a:t>170km -360km at </a:t>
            </a:r>
            <a:r>
              <a:rPr lang="nb-NO" altLang="zh-CN" sz="1600" dirty="0" err="1">
                <a:latin typeface="Times New Roman" charset="0"/>
                <a:ea typeface="Times New Roman" charset="0"/>
                <a:cs typeface="Times New Roman" charset="0"/>
              </a:rPr>
              <a:t>altitudes</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above</a:t>
            </a:r>
            <a:r>
              <a:rPr lang="nb-NO" altLang="zh-CN" sz="1600" dirty="0">
                <a:latin typeface="Times New Roman" charset="0"/>
                <a:ea typeface="Times New Roman" charset="0"/>
                <a:cs typeface="Times New Roman" charset="0"/>
              </a:rPr>
              <a:t> 1000km (</a:t>
            </a:r>
            <a:r>
              <a:rPr lang="nb-NO" altLang="zh-CN" sz="1600" dirty="0" err="1">
                <a:latin typeface="Times New Roman" charset="0"/>
                <a:ea typeface="Times New Roman" charset="0"/>
                <a:cs typeface="Times New Roman" charset="0"/>
              </a:rPr>
              <a:t>Müller-Wodarg</a:t>
            </a:r>
            <a:r>
              <a:rPr lang="nb-NO" altLang="zh-CN" sz="1600" dirty="0">
                <a:latin typeface="Times New Roman" charset="0"/>
                <a:ea typeface="Times New Roman" charset="0"/>
                <a:cs typeface="Times New Roman" charset="0"/>
              </a:rPr>
              <a:t> et al. 2006). However, </a:t>
            </a:r>
            <a:r>
              <a:rPr lang="nb-NO" altLang="zh-CN" sz="1600" dirty="0" err="1">
                <a:latin typeface="Times New Roman" charset="0"/>
                <a:ea typeface="Times New Roman" charset="0"/>
                <a:cs typeface="Times New Roman" charset="0"/>
              </a:rPr>
              <a:t>the</a:t>
            </a:r>
            <a:r>
              <a:rPr lang="nb-NO" altLang="zh-CN" sz="1600" dirty="0">
                <a:latin typeface="Times New Roman" charset="0"/>
                <a:ea typeface="Times New Roman" charset="0"/>
                <a:cs typeface="Times New Roman" charset="0"/>
              </a:rPr>
              <a:t> other 6h and 9h waves </a:t>
            </a:r>
            <a:r>
              <a:rPr lang="nb-NO" altLang="zh-CN" sz="1600" dirty="0" err="1">
                <a:latin typeface="Times New Roman" charset="0"/>
                <a:ea typeface="Times New Roman" charset="0"/>
                <a:cs typeface="Times New Roman" charset="0"/>
              </a:rPr>
              <a:t>can</a:t>
            </a:r>
            <a:r>
              <a:rPr lang="nb-NO" altLang="zh-CN" sz="1600" dirty="0">
                <a:latin typeface="Times New Roman" charset="0"/>
                <a:ea typeface="Times New Roman" charset="0"/>
                <a:cs typeface="Times New Roman" charset="0"/>
              </a:rPr>
              <a:t> not be </a:t>
            </a:r>
            <a:r>
              <a:rPr lang="nb-NO" altLang="zh-CN" sz="1600" dirty="0" err="1">
                <a:latin typeface="Times New Roman" charset="0"/>
                <a:ea typeface="Times New Roman" charset="0"/>
                <a:cs typeface="Times New Roman" charset="0"/>
              </a:rPr>
              <a:t>ruled</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out</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because</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vertical</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wavelength</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experiences</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vertical</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stretching</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above</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the</a:t>
            </a:r>
            <a:r>
              <a:rPr lang="nb-NO" altLang="zh-CN" sz="1600" dirty="0">
                <a:latin typeface="Times New Roman" charset="0"/>
                <a:ea typeface="Times New Roman" charset="0"/>
                <a:cs typeface="Times New Roman" charset="0"/>
              </a:rPr>
              <a:t> </a:t>
            </a:r>
            <a:r>
              <a:rPr lang="nb-NO" altLang="zh-CN" sz="1600" dirty="0" err="1">
                <a:latin typeface="Times New Roman" charset="0"/>
                <a:ea typeface="Times New Roman" charset="0"/>
                <a:cs typeface="Times New Roman" charset="0"/>
              </a:rPr>
              <a:t>wave</a:t>
            </a:r>
            <a:r>
              <a:rPr lang="nb-NO" altLang="zh-CN" sz="1600" dirty="0">
                <a:latin typeface="Times New Roman" charset="0"/>
                <a:ea typeface="Times New Roman" charset="0"/>
                <a:cs typeface="Times New Roman" charset="0"/>
              </a:rPr>
              <a:t> damping </a:t>
            </a:r>
            <a:r>
              <a:rPr lang="nb-NO" altLang="zh-CN" sz="1600" dirty="0" err="1">
                <a:latin typeface="Times New Roman" charset="0"/>
                <a:ea typeface="Times New Roman" charset="0"/>
                <a:cs typeface="Times New Roman" charset="0"/>
              </a:rPr>
              <a:t>altitude</a:t>
            </a:r>
            <a:r>
              <a:rPr lang="nb-NO" altLang="zh-CN" sz="1600" dirty="0">
                <a:latin typeface="Times New Roman" charset="0"/>
                <a:ea typeface="Times New Roman" charset="0"/>
                <a:cs typeface="Times New Roman" charset="0"/>
              </a:rPr>
              <a:t> (e.g., Vadas and </a:t>
            </a:r>
            <a:r>
              <a:rPr lang="nb-NO" altLang="zh-CN" sz="1600" dirty="0" err="1">
                <a:latin typeface="Times New Roman" charset="0"/>
                <a:ea typeface="Times New Roman" charset="0"/>
                <a:cs typeface="Times New Roman" charset="0"/>
              </a:rPr>
              <a:t>Fritts</a:t>
            </a:r>
            <a:r>
              <a:rPr lang="nb-NO" altLang="zh-CN" sz="1600" dirty="0">
                <a:latin typeface="Times New Roman" charset="0"/>
                <a:ea typeface="Times New Roman" charset="0"/>
                <a:cs typeface="Times New Roman" charset="0"/>
              </a:rPr>
              <a:t>, 2005).</a:t>
            </a:r>
            <a:endParaRPr kumimoji="1" lang="zh-CN" altLang="en-US" sz="1600" dirty="0">
              <a:latin typeface="Times New Roman" charset="0"/>
              <a:ea typeface="Times New Roman" charset="0"/>
              <a:cs typeface="Times New Roman" charset="0"/>
            </a:endParaRPr>
          </a:p>
        </p:txBody>
      </p:sp>
      <p:sp>
        <p:nvSpPr>
          <p:cNvPr id="37" name="文本框 36"/>
          <p:cNvSpPr txBox="1"/>
          <p:nvPr/>
        </p:nvSpPr>
        <p:spPr>
          <a:xfrm>
            <a:off x="7320583" y="14695145"/>
            <a:ext cx="7023036" cy="7853058"/>
          </a:xfrm>
          <a:prstGeom prst="rect">
            <a:avLst/>
          </a:prstGeom>
          <a:solidFill>
            <a:schemeClr val="bg1"/>
          </a:solidFill>
        </p:spPr>
        <p:txBody>
          <a:bodyPr wrap="square" rtlCol="0">
            <a:spAutoFit/>
          </a:bodyPr>
          <a:lstStyle/>
          <a:p>
            <a:endParaRPr kumimoji="1" lang="zh-CN" altLang="en-US"/>
          </a:p>
        </p:txBody>
      </p:sp>
      <p:sp>
        <p:nvSpPr>
          <p:cNvPr id="44" name="文本框 43"/>
          <p:cNvSpPr txBox="1"/>
          <p:nvPr/>
        </p:nvSpPr>
        <p:spPr>
          <a:xfrm>
            <a:off x="7294565" y="22605237"/>
            <a:ext cx="7042830" cy="3463238"/>
          </a:xfrm>
          <a:prstGeom prst="rect">
            <a:avLst/>
          </a:prstGeom>
          <a:solidFill>
            <a:schemeClr val="bg1"/>
          </a:solidFill>
        </p:spPr>
        <p:txBody>
          <a:bodyPr wrap="square" rtlCol="0">
            <a:spAutoFit/>
          </a:bodyPr>
          <a:lstStyle/>
          <a:p>
            <a:endParaRPr kumimoji="1" lang="zh-CN" altLang="en-US"/>
          </a:p>
        </p:txBody>
      </p:sp>
      <p:sp>
        <p:nvSpPr>
          <p:cNvPr id="72" name="文本框 71"/>
          <p:cNvSpPr txBox="1"/>
          <p:nvPr/>
        </p:nvSpPr>
        <p:spPr>
          <a:xfrm>
            <a:off x="5154951" y="3294817"/>
            <a:ext cx="3638000" cy="276999"/>
          </a:xfrm>
          <a:prstGeom prst="rect">
            <a:avLst/>
          </a:prstGeom>
          <a:noFill/>
        </p:spPr>
        <p:txBody>
          <a:bodyPr wrap="square" rtlCol="0">
            <a:spAutoFit/>
          </a:bodyPr>
          <a:lstStyle/>
          <a:p>
            <a:pPr algn="ctr"/>
            <a:r>
              <a:rPr kumimoji="1" lang="en-US" altLang="zh-CN" sz="1200" b="1" dirty="0">
                <a:solidFill>
                  <a:schemeClr val="accent2">
                    <a:lumMod val="40000"/>
                    <a:lumOff val="60000"/>
                  </a:schemeClr>
                </a:solidFill>
                <a:latin typeface="Times New Roman" charset="0"/>
                <a:ea typeface="Times New Roman" charset="0"/>
                <a:cs typeface="Times New Roman" charset="0"/>
              </a:rPr>
              <a:t>✉</a:t>
            </a:r>
            <a:r>
              <a:rPr kumimoji="1" lang="en-US" altLang="zh-CN" sz="1200" b="1" dirty="0" err="1">
                <a:solidFill>
                  <a:schemeClr val="accent2">
                    <a:lumMod val="40000"/>
                    <a:lumOff val="60000"/>
                  </a:schemeClr>
                </a:solidFill>
                <a:latin typeface="Times New Roman" charset="0"/>
                <a:ea typeface="Times New Roman" charset="0"/>
                <a:cs typeface="Times New Roman" charset="0"/>
              </a:rPr>
              <a:t>wangxing@nao.cas.cn</a:t>
            </a:r>
            <a:endParaRPr kumimoji="1" lang="zh-CN" altLang="en-US" sz="1200" b="1" dirty="0">
              <a:solidFill>
                <a:schemeClr val="accent2">
                  <a:lumMod val="40000"/>
                  <a:lumOff val="60000"/>
                </a:schemeClr>
              </a:solidFill>
              <a:latin typeface="Times New Roman" charset="0"/>
              <a:ea typeface="Times New Roman" charset="0"/>
              <a:cs typeface="Times New Roman" charset="0"/>
            </a:endParaRPr>
          </a:p>
        </p:txBody>
      </p:sp>
      <p:pic>
        <p:nvPicPr>
          <p:cNvPr id="28" name="图片 2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285112" y="2121152"/>
            <a:ext cx="2173584" cy="354001"/>
          </a:xfrm>
          <a:prstGeom prst="rect">
            <a:avLst/>
          </a:prstGeom>
        </p:spPr>
      </p:pic>
      <p:pic>
        <p:nvPicPr>
          <p:cNvPr id="32" name="图片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6963" y="2128069"/>
            <a:ext cx="2231210" cy="363490"/>
          </a:xfrm>
          <a:prstGeom prst="rect">
            <a:avLst/>
          </a:prstGeom>
        </p:spPr>
      </p:pic>
      <p:pic>
        <p:nvPicPr>
          <p:cNvPr id="33" name="图片 32"/>
          <p:cNvPicPr>
            <a:picLocks noChangeAspect="1"/>
          </p:cNvPicPr>
          <p:nvPr/>
        </p:nvPicPr>
        <p:blipFill>
          <a:blip r:embed="rId1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673154" y="2120904"/>
            <a:ext cx="1191961" cy="347980"/>
          </a:xfrm>
          <a:prstGeom prst="rect">
            <a:avLst/>
          </a:prstGeom>
        </p:spPr>
      </p:pic>
      <p:sp>
        <p:nvSpPr>
          <p:cNvPr id="74" name="文本框 73"/>
          <p:cNvSpPr txBox="1"/>
          <p:nvPr/>
        </p:nvSpPr>
        <p:spPr>
          <a:xfrm>
            <a:off x="50894" y="2115283"/>
            <a:ext cx="14229347" cy="1246495"/>
          </a:xfrm>
          <a:prstGeom prst="rect">
            <a:avLst/>
          </a:prstGeom>
          <a:noFill/>
        </p:spPr>
        <p:txBody>
          <a:bodyPr wrap="square" rtlCol="0">
            <a:spAutoFit/>
          </a:bodyPr>
          <a:lstStyle/>
          <a:p>
            <a:pPr algn="ctr">
              <a:lnSpc>
                <a:spcPct val="150000"/>
              </a:lnSpc>
            </a:pPr>
            <a:r>
              <a:rPr kumimoji="1" lang="en-US" altLang="zh-CN" sz="1800" b="1" u="sng" dirty="0">
                <a:solidFill>
                  <a:schemeClr val="accent2">
                    <a:lumMod val="40000"/>
                    <a:lumOff val="60000"/>
                  </a:schemeClr>
                </a:solidFill>
                <a:latin typeface="Arial" charset="0"/>
                <a:ea typeface="Arial" charset="0"/>
                <a:cs typeface="Arial" charset="0"/>
              </a:rPr>
              <a:t>Xing Wang</a:t>
            </a:r>
            <a:r>
              <a:rPr kumimoji="1" lang="en-US" altLang="zh-CN" sz="1800" b="1" u="sng" baseline="30000" dirty="0">
                <a:solidFill>
                  <a:schemeClr val="accent2">
                    <a:lumMod val="40000"/>
                    <a:lumOff val="60000"/>
                  </a:schemeClr>
                </a:solidFill>
                <a:latin typeface="Arial" charset="0"/>
                <a:ea typeface="Arial" charset="0"/>
                <a:cs typeface="Arial" charset="0"/>
              </a:rPr>
              <a:t> </a:t>
            </a:r>
            <a:r>
              <a:rPr kumimoji="1" lang="en-US" altLang="zh-CN" sz="1800" b="1" baseline="30000" dirty="0">
                <a:solidFill>
                  <a:schemeClr val="accent2">
                    <a:lumMod val="40000"/>
                    <a:lumOff val="60000"/>
                  </a:schemeClr>
                </a:solidFill>
                <a:latin typeface="Arial" charset="0"/>
                <a:ea typeface="Arial" charset="0"/>
                <a:cs typeface="Arial" charset="0"/>
              </a:rPr>
              <a:t>1,2 </a:t>
            </a:r>
            <a:r>
              <a:rPr kumimoji="1" lang="en-US" altLang="zh-CN" sz="1800" b="1" dirty="0">
                <a:solidFill>
                  <a:schemeClr val="accent2">
                    <a:lumMod val="40000"/>
                    <a:lumOff val="60000"/>
                  </a:schemeClr>
                </a:solidFill>
                <a:latin typeface="Arial" charset="0"/>
                <a:ea typeface="Arial" charset="0"/>
                <a:cs typeface="Arial" charset="0"/>
              </a:rPr>
              <a:t>, Yuan </a:t>
            </a:r>
            <a:r>
              <a:rPr kumimoji="1" lang="en-US" altLang="zh-CN" sz="1800" b="1" dirty="0" err="1">
                <a:solidFill>
                  <a:schemeClr val="accent2">
                    <a:lumMod val="40000"/>
                    <a:lumOff val="60000"/>
                  </a:schemeClr>
                </a:solidFill>
                <a:latin typeface="Arial" charset="0"/>
                <a:ea typeface="Arial" charset="0"/>
                <a:cs typeface="Arial" charset="0"/>
              </a:rPr>
              <a:t>Lian</a:t>
            </a:r>
            <a:r>
              <a:rPr kumimoji="1" lang="en-US" altLang="zh-CN" sz="1800" b="1" dirty="0">
                <a:solidFill>
                  <a:schemeClr val="accent2">
                    <a:lumMod val="40000"/>
                    <a:lumOff val="60000"/>
                  </a:schemeClr>
                </a:solidFill>
                <a:latin typeface="Arial" charset="0"/>
                <a:ea typeface="Arial" charset="0"/>
                <a:cs typeface="Arial" charset="0"/>
              </a:rPr>
              <a:t> </a:t>
            </a:r>
            <a:r>
              <a:rPr kumimoji="1" lang="en-US" altLang="zh-CN" sz="1800" b="1" baseline="30000" dirty="0">
                <a:solidFill>
                  <a:schemeClr val="accent2">
                    <a:lumMod val="40000"/>
                    <a:lumOff val="60000"/>
                  </a:schemeClr>
                </a:solidFill>
                <a:latin typeface="Arial" charset="0"/>
                <a:ea typeface="Arial" charset="0"/>
                <a:cs typeface="Arial" charset="0"/>
              </a:rPr>
              <a:t>3</a:t>
            </a:r>
            <a:r>
              <a:rPr kumimoji="1" lang="en-US" altLang="zh-CN" sz="1800" b="1" dirty="0">
                <a:solidFill>
                  <a:schemeClr val="accent2">
                    <a:lumMod val="40000"/>
                    <a:lumOff val="60000"/>
                  </a:schemeClr>
                </a:solidFill>
                <a:latin typeface="Arial" charset="0"/>
                <a:ea typeface="Arial" charset="0"/>
                <a:cs typeface="Arial" charset="0"/>
              </a:rPr>
              <a:t>, Jun Cui </a:t>
            </a:r>
            <a:r>
              <a:rPr kumimoji="1" lang="en-US" altLang="zh-CN" sz="1800" b="1" baseline="30000" dirty="0">
                <a:solidFill>
                  <a:schemeClr val="accent2">
                    <a:lumMod val="40000"/>
                    <a:lumOff val="60000"/>
                  </a:schemeClr>
                </a:solidFill>
                <a:latin typeface="Arial" charset="0"/>
                <a:ea typeface="Arial" charset="0"/>
                <a:cs typeface="Arial" charset="0"/>
              </a:rPr>
              <a:t>1,4,5</a:t>
            </a:r>
            <a:endParaRPr kumimoji="1" lang="en-US" altLang="zh-CN" sz="1800" b="1" dirty="0">
              <a:solidFill>
                <a:schemeClr val="accent2">
                  <a:lumMod val="40000"/>
                  <a:lumOff val="60000"/>
                </a:schemeClr>
              </a:solidFill>
              <a:latin typeface="Arial" charset="0"/>
              <a:ea typeface="Arial" charset="0"/>
              <a:cs typeface="Arial" charset="0"/>
            </a:endParaRPr>
          </a:p>
          <a:p>
            <a:pPr algn="ctr"/>
            <a:r>
              <a:rPr lang="en-US" altLang="zh-CN" sz="1200" b="1" baseline="30000" dirty="0">
                <a:solidFill>
                  <a:schemeClr val="accent2">
                    <a:lumMod val="40000"/>
                    <a:lumOff val="60000"/>
                  </a:schemeClr>
                </a:solidFill>
                <a:latin typeface="Arial" charset="0"/>
                <a:ea typeface="Arial" charset="0"/>
                <a:cs typeface="Arial" charset="0"/>
              </a:rPr>
              <a:t>1</a:t>
            </a:r>
            <a:r>
              <a:rPr lang="en-US" altLang="zh-CN" sz="1200" b="1" dirty="0">
                <a:solidFill>
                  <a:schemeClr val="accent2">
                    <a:lumMod val="40000"/>
                    <a:lumOff val="60000"/>
                  </a:schemeClr>
                </a:solidFill>
                <a:latin typeface="Arial" charset="0"/>
                <a:ea typeface="Arial" charset="0"/>
                <a:cs typeface="Arial" charset="0"/>
              </a:rPr>
              <a:t>Key Laboratory of Lunar and Deep Space Exploration, National Astronomical Observatories, Chinese Academy of Sciences, Beijing 100101, People’s Republic of China </a:t>
            </a:r>
            <a:r>
              <a:rPr lang="en-US" altLang="zh-CN" sz="1200" b="1" baseline="30000" dirty="0">
                <a:solidFill>
                  <a:schemeClr val="accent2">
                    <a:lumMod val="40000"/>
                    <a:lumOff val="60000"/>
                  </a:schemeClr>
                </a:solidFill>
                <a:latin typeface="Arial" charset="0"/>
                <a:ea typeface="Arial" charset="0"/>
                <a:cs typeface="Arial" charset="0"/>
              </a:rPr>
              <a:t>2</a:t>
            </a:r>
            <a:r>
              <a:rPr lang="en-US" altLang="zh-CN" sz="1200" b="1" dirty="0">
                <a:solidFill>
                  <a:schemeClr val="accent2">
                    <a:lumMod val="40000"/>
                    <a:lumOff val="60000"/>
                  </a:schemeClr>
                </a:solidFill>
                <a:latin typeface="Arial" charset="0"/>
                <a:ea typeface="Arial" charset="0"/>
                <a:cs typeface="Arial" charset="0"/>
              </a:rPr>
              <a:t>School of Astronomy and Space Science, University of Chinese Academy of Sciences, Beijing 100049, People’s Republic of China </a:t>
            </a:r>
            <a:r>
              <a:rPr lang="en-US" altLang="zh-CN" sz="1200" b="1" baseline="30000" dirty="0">
                <a:solidFill>
                  <a:schemeClr val="accent2">
                    <a:lumMod val="40000"/>
                    <a:lumOff val="60000"/>
                  </a:schemeClr>
                </a:solidFill>
                <a:latin typeface="Arial" charset="0"/>
                <a:ea typeface="Arial" charset="0"/>
                <a:cs typeface="Arial" charset="0"/>
              </a:rPr>
              <a:t>3</a:t>
            </a:r>
            <a:r>
              <a:rPr lang="en-US" altLang="zh-CN" sz="1200" b="1" dirty="0">
                <a:solidFill>
                  <a:schemeClr val="accent2">
                    <a:lumMod val="40000"/>
                    <a:lumOff val="60000"/>
                  </a:schemeClr>
                </a:solidFill>
                <a:latin typeface="Arial" charset="0"/>
                <a:ea typeface="Arial" charset="0"/>
                <a:cs typeface="Arial" charset="0"/>
              </a:rPr>
              <a:t>Aeolis Research, Pasadena, California 91107, United States of America </a:t>
            </a:r>
            <a:r>
              <a:rPr lang="en-US" altLang="zh-CN" sz="1200" b="1" baseline="30000" dirty="0">
                <a:solidFill>
                  <a:schemeClr val="accent2">
                    <a:lumMod val="40000"/>
                    <a:lumOff val="60000"/>
                  </a:schemeClr>
                </a:solidFill>
                <a:latin typeface="Arial" charset="0"/>
                <a:ea typeface="Arial" charset="0"/>
                <a:cs typeface="Arial" charset="0"/>
              </a:rPr>
              <a:t>4</a:t>
            </a:r>
            <a:r>
              <a:rPr lang="en-US" altLang="zh-CN" sz="1200" b="1" dirty="0">
                <a:solidFill>
                  <a:schemeClr val="accent2">
                    <a:lumMod val="40000"/>
                    <a:lumOff val="60000"/>
                  </a:schemeClr>
                </a:solidFill>
                <a:latin typeface="Arial" charset="0"/>
                <a:ea typeface="Arial" charset="0"/>
                <a:cs typeface="Arial" charset="0"/>
              </a:rPr>
              <a:t>School of Atmospheric Sciences, Sun </a:t>
            </a:r>
            <a:r>
              <a:rPr lang="en-US" altLang="zh-CN" sz="1200" b="1" dirty="0" err="1">
                <a:solidFill>
                  <a:schemeClr val="accent2">
                    <a:lumMod val="40000"/>
                    <a:lumOff val="60000"/>
                  </a:schemeClr>
                </a:solidFill>
                <a:latin typeface="Arial" charset="0"/>
                <a:ea typeface="Arial" charset="0"/>
                <a:cs typeface="Arial" charset="0"/>
              </a:rPr>
              <a:t>Yat-sen</a:t>
            </a:r>
            <a:r>
              <a:rPr lang="en-US" altLang="zh-CN" sz="1200" b="1" dirty="0">
                <a:solidFill>
                  <a:schemeClr val="accent2">
                    <a:lumMod val="40000"/>
                    <a:lumOff val="60000"/>
                  </a:schemeClr>
                </a:solidFill>
                <a:latin typeface="Arial" charset="0"/>
                <a:ea typeface="Arial" charset="0"/>
                <a:cs typeface="Arial" charset="0"/>
              </a:rPr>
              <a:t> University, Zhuhai, Guangdong 519082, People’s Republic of China </a:t>
            </a:r>
            <a:r>
              <a:rPr lang="en-US" altLang="zh-CN" sz="1200" b="1" baseline="30000" dirty="0">
                <a:solidFill>
                  <a:schemeClr val="accent2">
                    <a:lumMod val="40000"/>
                    <a:lumOff val="60000"/>
                  </a:schemeClr>
                </a:solidFill>
                <a:latin typeface="Arial" charset="0"/>
                <a:ea typeface="Arial" charset="0"/>
                <a:cs typeface="Arial" charset="0"/>
              </a:rPr>
              <a:t>5</a:t>
            </a:r>
            <a:r>
              <a:rPr lang="en-US" altLang="zh-CN" sz="1200" b="1" dirty="0">
                <a:solidFill>
                  <a:schemeClr val="accent2">
                    <a:lumMod val="40000"/>
                    <a:lumOff val="60000"/>
                  </a:schemeClr>
                </a:solidFill>
                <a:latin typeface="Arial" charset="0"/>
                <a:ea typeface="Arial" charset="0"/>
                <a:cs typeface="Arial" charset="0"/>
              </a:rPr>
              <a:t>Chinese Academy of Sciences Center for Excellence in Comparative Planetology, Hefei, Anhui 230026, People’s Republic of China</a:t>
            </a:r>
          </a:p>
        </p:txBody>
      </p:sp>
      <p:pic>
        <p:nvPicPr>
          <p:cNvPr id="76" name="图片 7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6963" y="1576211"/>
            <a:ext cx="1481257" cy="455880"/>
          </a:xfrm>
          <a:prstGeom prst="rect">
            <a:avLst/>
          </a:prstGeom>
        </p:spPr>
      </p:pic>
      <p:sp>
        <p:nvSpPr>
          <p:cNvPr id="77" name="矩形 76"/>
          <p:cNvSpPr/>
          <p:nvPr/>
        </p:nvSpPr>
        <p:spPr>
          <a:xfrm>
            <a:off x="31656" y="13622078"/>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文本框 77"/>
          <p:cNvSpPr txBox="1"/>
          <p:nvPr/>
        </p:nvSpPr>
        <p:spPr>
          <a:xfrm>
            <a:off x="-40761" y="13558577"/>
            <a:ext cx="5622733"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Wave Heating/Cooling on the Background Atmosphere</a:t>
            </a:r>
            <a:endParaRPr kumimoji="1" lang="zh-CN" altLang="en-US" sz="1800" b="1" dirty="0">
              <a:solidFill>
                <a:srgbClr val="FFFF00"/>
              </a:solidFill>
              <a:latin typeface="Times New Roman" charset="0"/>
              <a:ea typeface="Times New Roman" charset="0"/>
              <a:cs typeface="Times New Roman" charset="0"/>
            </a:endParaRPr>
          </a:p>
        </p:txBody>
      </p:sp>
      <p:sp>
        <p:nvSpPr>
          <p:cNvPr id="80" name="文本框 79"/>
          <p:cNvSpPr txBox="1"/>
          <p:nvPr/>
        </p:nvSpPr>
        <p:spPr>
          <a:xfrm>
            <a:off x="23153" y="22335265"/>
            <a:ext cx="7182112" cy="584775"/>
          </a:xfrm>
          <a:prstGeom prst="rect">
            <a:avLst/>
          </a:prstGeom>
          <a:noFill/>
        </p:spPr>
        <p:txBody>
          <a:bodyPr wrap="square" rtlCol="0">
            <a:spAutoFit/>
          </a:bodyPr>
          <a:lstStyle/>
          <a:p>
            <a:r>
              <a:rPr kumimoji="1" lang="en-US" altLang="zh-CN" sz="1600" dirty="0"/>
              <a:t>➣</a:t>
            </a:r>
            <a:r>
              <a:rPr lang="en-US" altLang="zh-CN" sz="1600" dirty="0">
                <a:latin typeface="Times New Roman" charset="0"/>
                <a:ea typeface="Times New Roman" charset="0"/>
                <a:cs typeface="Times New Roman" charset="0"/>
              </a:rPr>
              <a:t> The total wave heating and cooling rates are calculated by the following formulas (Hickey et al. 2000 &amp; Schubert et al. 2003):</a:t>
            </a:r>
            <a:endParaRPr kumimoji="1" lang="zh-CN" altLang="en-US" sz="16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81" name="文本框 80"/>
              <p:cNvSpPr txBox="1"/>
              <p:nvPr/>
            </p:nvSpPr>
            <p:spPr>
              <a:xfrm>
                <a:off x="680892" y="22863275"/>
                <a:ext cx="5477751" cy="501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kumimoji="1" lang="en-US" altLang="zh-CN" sz="1400" i="1" smtClean="0">
                              <a:latin typeface="Cambria Math" charset="0"/>
                            </a:rPr>
                          </m:ctrlPr>
                        </m:sSubPr>
                        <m:e>
                          <m:r>
                            <a:rPr kumimoji="1" lang="en-US" altLang="zh-CN" sz="1400" b="0" i="1" smtClean="0">
                              <a:latin typeface="Cambria Math" charset="0"/>
                            </a:rPr>
                            <m:t>𝐻</m:t>
                          </m:r>
                        </m:e>
                        <m:sub>
                          <m:r>
                            <a:rPr kumimoji="1" lang="en-US" altLang="zh-CN" sz="1400" b="0" i="1" smtClean="0">
                              <a:latin typeface="Cambria Math" charset="0"/>
                            </a:rPr>
                            <m:t>𝑡𝑜𝑡</m:t>
                          </m:r>
                        </m:sub>
                      </m:sSub>
                      <m:r>
                        <a:rPr kumimoji="1" lang="en-US" altLang="zh-CN" sz="1400" i="1" smtClean="0">
                          <a:latin typeface="Cambria Math" charset="0"/>
                          <a:ea typeface="Cambria Math" charset="0"/>
                          <a:cs typeface="Cambria Math" charset="0"/>
                        </a:rPr>
                        <m:t>≡</m:t>
                      </m:r>
                      <m:r>
                        <a:rPr kumimoji="1" lang="en-US" altLang="zh-CN" sz="1400" b="0" i="1" smtClean="0">
                          <a:latin typeface="Cambria Math" charset="0"/>
                          <a:ea typeface="Cambria Math" charset="0"/>
                          <a:cs typeface="Cambria Math" charset="0"/>
                        </a:rPr>
                        <m:t>−</m:t>
                      </m:r>
                      <m:f>
                        <m:fPr>
                          <m:ctrlPr>
                            <a:rPr kumimoji="1" lang="mr-IN" altLang="zh-CN" sz="1400" b="0" i="1" smtClean="0">
                              <a:latin typeface="Cambria Math" charset="0"/>
                              <a:ea typeface="Cambria Math" charset="0"/>
                              <a:cs typeface="Cambria Math" charset="0"/>
                            </a:rPr>
                          </m:ctrlPr>
                        </m:fPr>
                        <m:num>
                          <m:r>
                            <a:rPr kumimoji="1" lang="mr-IN" altLang="zh-CN" sz="1400" b="0" i="1" smtClean="0">
                              <a:latin typeface="Cambria Math" charset="0"/>
                              <a:ea typeface="Cambria Math" charset="0"/>
                              <a:cs typeface="Cambria Math" charset="0"/>
                            </a:rPr>
                            <m:t>𝜕</m:t>
                          </m:r>
                          <m:sSub>
                            <m:sSubPr>
                              <m:ctrlPr>
                                <a:rPr kumimoji="1" lang="en-US" altLang="zh-CN" sz="1400" b="0" i="1" smtClean="0">
                                  <a:latin typeface="Cambria Math" charset="0"/>
                                  <a:ea typeface="Cambria Math" charset="0"/>
                                  <a:cs typeface="Cambria Math" charset="0"/>
                                </a:rPr>
                              </m:ctrlPr>
                            </m:sSubPr>
                            <m:e>
                              <m:r>
                                <a:rPr kumimoji="1" lang="en-US" altLang="zh-CN" sz="1400" b="0" i="1" smtClean="0">
                                  <a:latin typeface="Cambria Math" charset="0"/>
                                  <a:ea typeface="Cambria Math" charset="0"/>
                                  <a:cs typeface="Cambria Math" charset="0"/>
                                </a:rPr>
                                <m:t>𝐹</m:t>
                              </m:r>
                            </m:e>
                            <m:sub>
                              <m:r>
                                <a:rPr kumimoji="1" lang="en-US" altLang="zh-CN" sz="1400" b="0" i="1" smtClean="0">
                                  <a:latin typeface="Cambria Math" charset="0"/>
                                  <a:ea typeface="Cambria Math" charset="0"/>
                                  <a:cs typeface="Cambria Math" charset="0"/>
                                </a:rPr>
                                <m:t>𝑡𝑜𝑡</m:t>
                              </m:r>
                            </m:sub>
                          </m:sSub>
                        </m:num>
                        <m:den>
                          <m:r>
                            <a:rPr kumimoji="1" lang="mr-IN" altLang="zh-CN" sz="1400" b="0" i="1" smtClean="0">
                              <a:latin typeface="Cambria Math" charset="0"/>
                              <a:ea typeface="Cambria Math" charset="0"/>
                              <a:cs typeface="Cambria Math" charset="0"/>
                            </a:rPr>
                            <m:t>𝜕</m:t>
                          </m:r>
                          <m:r>
                            <a:rPr kumimoji="1" lang="en-US" altLang="zh-CN" sz="1400" b="0" i="1" smtClean="0">
                              <a:latin typeface="Cambria Math" charset="0"/>
                              <a:ea typeface="Cambria Math" charset="0"/>
                              <a:cs typeface="Cambria Math" charset="0"/>
                            </a:rPr>
                            <m:t>𝑧</m:t>
                          </m:r>
                        </m:den>
                      </m:f>
                      <m:r>
                        <a:rPr kumimoji="1" lang="en-US" altLang="zh-CN" sz="1400" b="0" i="0" smtClean="0">
                          <a:latin typeface="Cambria Math" charset="0"/>
                          <a:ea typeface="Cambria Math" charset="0"/>
                          <a:cs typeface="Cambria Math" charset="0"/>
                        </a:rPr>
                        <m:t>=−</m:t>
                      </m:r>
                      <m:f>
                        <m:fPr>
                          <m:ctrlPr>
                            <a:rPr kumimoji="1" lang="mr-IN" altLang="zh-CN" sz="1400" b="0" i="1" smtClean="0">
                              <a:latin typeface="Cambria Math" charset="0"/>
                              <a:ea typeface="Cambria Math" charset="0"/>
                              <a:cs typeface="Cambria Math" charset="0"/>
                            </a:rPr>
                          </m:ctrlPr>
                        </m:fPr>
                        <m:num>
                          <m:r>
                            <a:rPr kumimoji="1" lang="mr-IN" altLang="zh-CN" sz="1400" b="0" i="1" smtClean="0">
                              <a:latin typeface="Cambria Math" charset="0"/>
                              <a:ea typeface="Cambria Math" charset="0"/>
                              <a:cs typeface="Cambria Math" charset="0"/>
                            </a:rPr>
                            <m:t>𝜕</m:t>
                          </m:r>
                        </m:num>
                        <m:den>
                          <m:r>
                            <a:rPr kumimoji="1" lang="mr-IN" altLang="zh-CN" sz="1400" b="0" i="1" smtClean="0">
                              <a:latin typeface="Cambria Math" charset="0"/>
                              <a:ea typeface="Cambria Math" charset="0"/>
                              <a:cs typeface="Cambria Math" charset="0"/>
                            </a:rPr>
                            <m:t>𝜕</m:t>
                          </m:r>
                          <m:r>
                            <a:rPr kumimoji="1" lang="en-US" altLang="zh-CN" sz="1400" b="0" i="1" smtClean="0">
                              <a:latin typeface="Cambria Math" charset="0"/>
                              <a:ea typeface="Cambria Math" charset="0"/>
                              <a:cs typeface="Cambria Math" charset="0"/>
                            </a:rPr>
                            <m:t>𝑧</m:t>
                          </m:r>
                        </m:den>
                      </m:f>
                      <m:d>
                        <m:dPr>
                          <m:ctrlPr>
                            <a:rPr kumimoji="1" lang="mr-IN" altLang="zh-CN" sz="1400" b="0" i="1" smtClean="0">
                              <a:latin typeface="Cambria Math" charset="0"/>
                              <a:ea typeface="Cambria Math" charset="0"/>
                              <a:cs typeface="Cambria Math" charset="0"/>
                            </a:rPr>
                          </m:ctrlPr>
                        </m:dPr>
                        <m:e>
                          <m:sSub>
                            <m:sSubPr>
                              <m:ctrlPr>
                                <a:rPr kumimoji="1" lang="en-US" altLang="zh-CN" sz="1400" b="0" i="1" smtClean="0">
                                  <a:latin typeface="Cambria Math" charset="0"/>
                                  <a:ea typeface="Cambria Math" charset="0"/>
                                  <a:cs typeface="Cambria Math" charset="0"/>
                                </a:rPr>
                              </m:ctrlPr>
                            </m:sSubPr>
                            <m:e>
                              <m:r>
                                <a:rPr kumimoji="1" lang="en-US" altLang="zh-CN" sz="1400" b="0" i="1" smtClean="0">
                                  <a:latin typeface="Cambria Math" charset="0"/>
                                  <a:ea typeface="Cambria Math" charset="0"/>
                                  <a:cs typeface="Cambria Math" charset="0"/>
                                </a:rPr>
                                <m:t>𝐹</m:t>
                              </m:r>
                            </m:e>
                            <m:sub>
                              <m:r>
                                <a:rPr kumimoji="1" lang="en-US" altLang="zh-CN" sz="1400" b="0" i="1" smtClean="0">
                                  <a:latin typeface="Cambria Math" charset="0"/>
                                  <a:ea typeface="Cambria Math" charset="0"/>
                                  <a:cs typeface="Cambria Math" charset="0"/>
                                </a:rPr>
                                <m:t>h</m:t>
                              </m:r>
                            </m:sub>
                          </m:sSub>
                          <m:r>
                            <a:rPr kumimoji="1" lang="en-US" altLang="zh-CN" sz="1400" b="0" i="1" smtClean="0">
                              <a:latin typeface="Cambria Math" charset="0"/>
                              <a:ea typeface="Cambria Math" charset="0"/>
                              <a:cs typeface="Cambria Math" charset="0"/>
                            </a:rPr>
                            <m:t>+</m:t>
                          </m:r>
                          <m:sSub>
                            <m:sSubPr>
                              <m:ctrlPr>
                                <a:rPr kumimoji="1" lang="en-US" altLang="zh-CN" sz="1400" b="0" i="1" smtClean="0">
                                  <a:latin typeface="Cambria Math" charset="0"/>
                                  <a:ea typeface="Cambria Math" charset="0"/>
                                  <a:cs typeface="Cambria Math" charset="0"/>
                                </a:rPr>
                              </m:ctrlPr>
                            </m:sSubPr>
                            <m:e>
                              <m:r>
                                <a:rPr kumimoji="1" lang="en-US" altLang="zh-CN" sz="1400" b="0" i="1" smtClean="0">
                                  <a:latin typeface="Cambria Math" charset="0"/>
                                  <a:ea typeface="Cambria Math" charset="0"/>
                                  <a:cs typeface="Cambria Math" charset="0"/>
                                </a:rPr>
                                <m:t>𝐹</m:t>
                              </m:r>
                            </m:e>
                            <m:sub>
                              <m:r>
                                <a:rPr kumimoji="1" lang="en-US" altLang="zh-CN" sz="1400" b="0" i="1" smtClean="0">
                                  <a:latin typeface="Cambria Math" charset="0"/>
                                  <a:ea typeface="Cambria Math" charset="0"/>
                                  <a:cs typeface="Cambria Math" charset="0"/>
                                </a:rPr>
                                <m:t>𝑣</m:t>
                              </m:r>
                            </m:sub>
                          </m:sSub>
                          <m:r>
                            <a:rPr kumimoji="1" lang="en-US" altLang="zh-CN" sz="1400" b="0" i="1" smtClean="0">
                              <a:latin typeface="Cambria Math" charset="0"/>
                              <a:ea typeface="Cambria Math" charset="0"/>
                              <a:cs typeface="Cambria Math" charset="0"/>
                            </a:rPr>
                            <m:t>+</m:t>
                          </m:r>
                          <m:sSub>
                            <m:sSubPr>
                              <m:ctrlPr>
                                <a:rPr kumimoji="1" lang="en-US" altLang="zh-CN" sz="1400" b="0" i="1" smtClean="0">
                                  <a:latin typeface="Cambria Math" charset="0"/>
                                  <a:ea typeface="Cambria Math" charset="0"/>
                                  <a:cs typeface="Cambria Math" charset="0"/>
                                </a:rPr>
                              </m:ctrlPr>
                            </m:sSubPr>
                            <m:e>
                              <m:r>
                                <a:rPr kumimoji="1" lang="en-US" altLang="zh-CN" sz="1400" b="0" i="1" smtClean="0">
                                  <a:latin typeface="Cambria Math" charset="0"/>
                                  <a:ea typeface="Cambria Math" charset="0"/>
                                  <a:cs typeface="Cambria Math" charset="0"/>
                                </a:rPr>
                                <m:t>𝐹</m:t>
                              </m:r>
                            </m:e>
                            <m:sub>
                              <m:r>
                                <a:rPr kumimoji="1" lang="en-US" altLang="zh-CN" sz="1400" b="0" i="1" smtClean="0">
                                  <a:latin typeface="Cambria Math" charset="0"/>
                                  <a:ea typeface="Cambria Math" charset="0"/>
                                  <a:cs typeface="Cambria Math" charset="0"/>
                                </a:rPr>
                                <m:t>𝑝</m:t>
                              </m:r>
                            </m:sub>
                          </m:sSub>
                          <m:r>
                            <a:rPr kumimoji="1" lang="en-US" altLang="zh-CN" sz="1400" b="0" i="1" smtClean="0">
                              <a:latin typeface="Cambria Math" charset="0"/>
                              <a:ea typeface="Cambria Math" charset="0"/>
                              <a:cs typeface="Cambria Math" charset="0"/>
                            </a:rPr>
                            <m:t>+</m:t>
                          </m:r>
                          <m:sSub>
                            <m:sSubPr>
                              <m:ctrlPr>
                                <a:rPr kumimoji="1" lang="en-US" altLang="zh-CN" sz="1400" b="0" i="1" smtClean="0">
                                  <a:latin typeface="Cambria Math" charset="0"/>
                                  <a:ea typeface="Cambria Math" charset="0"/>
                                  <a:cs typeface="Cambria Math" charset="0"/>
                                </a:rPr>
                              </m:ctrlPr>
                            </m:sSubPr>
                            <m:e>
                              <m:r>
                                <a:rPr kumimoji="1" lang="en-US" altLang="zh-CN" sz="1400" b="0" i="1" smtClean="0">
                                  <a:latin typeface="Cambria Math" charset="0"/>
                                  <a:ea typeface="Cambria Math" charset="0"/>
                                  <a:cs typeface="Cambria Math" charset="0"/>
                                </a:rPr>
                                <m:t>𝐹</m:t>
                              </m:r>
                            </m:e>
                            <m:sub>
                              <m:r>
                                <a:rPr kumimoji="1" lang="en-US" altLang="zh-CN" sz="1400" b="0" i="1" smtClean="0">
                                  <a:latin typeface="Cambria Math" charset="0"/>
                                  <a:ea typeface="Cambria Math" charset="0"/>
                                  <a:cs typeface="Cambria Math" charset="0"/>
                                </a:rPr>
                                <m:t>𝑑</m:t>
                              </m:r>
                            </m:sub>
                          </m:sSub>
                        </m:e>
                      </m:d>
                    </m:oMath>
                  </m:oMathPara>
                </a14:m>
                <a:endParaRPr kumimoji="1" lang="zh-CN" altLang="en-US" sz="1400" dirty="0"/>
              </a:p>
            </p:txBody>
          </p:sp>
        </mc:Choice>
        <mc:Fallback xmlns="">
          <p:sp>
            <p:nvSpPr>
              <p:cNvPr id="81" name="文本框 80"/>
              <p:cNvSpPr txBox="1">
                <a:spLocks noRot="1" noChangeAspect="1" noMove="1" noResize="1" noEditPoints="1" noAdjustHandles="1" noChangeArrowheads="1" noChangeShapeType="1" noTextEdit="1"/>
              </p:cNvSpPr>
              <p:nvPr/>
            </p:nvSpPr>
            <p:spPr>
              <a:xfrm>
                <a:off x="680892" y="22863275"/>
                <a:ext cx="5477751" cy="501997"/>
              </a:xfrm>
              <a:prstGeom prst="rect">
                <a:avLst/>
              </a:prstGeom>
              <a:blipFill rotWithShape="0">
                <a:blip r:embed="rId20"/>
                <a:stretch>
                  <a:fillRect b="-3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48491" y="23308869"/>
                <a:ext cx="7238848" cy="798937"/>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Where </a:t>
                </a:r>
                <a14:m>
                  <m:oMath xmlns:m="http://schemas.openxmlformats.org/officeDocument/2006/math">
                    <m:sSub>
                      <m:sSubPr>
                        <m:ctrlPr>
                          <a:rPr kumimoji="1" lang="en-US" altLang="zh-CN" sz="120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𝐹</m:t>
                        </m:r>
                      </m:e>
                      <m:sub>
                        <m:r>
                          <a:rPr kumimoji="1" lang="en-US" altLang="zh-CN" sz="1200" b="0" i="1" smtClean="0">
                            <a:latin typeface="Cambria Math" charset="0"/>
                            <a:ea typeface="Times New Roman" charset="0"/>
                            <a:cs typeface="Times New Roman" charset="0"/>
                          </a:rPr>
                          <m:t>h</m:t>
                        </m:r>
                      </m:sub>
                    </m:sSub>
                    <m:r>
                      <a:rPr kumimoji="1" lang="en-US" altLang="zh-CN" sz="1200" b="0" i="1" smtClean="0">
                        <a:latin typeface="Cambria Math" charset="0"/>
                        <a:ea typeface="Times New Roman" charset="0"/>
                        <a:cs typeface="Times New Roman" charset="0"/>
                      </a:rPr>
                      <m:t>=</m:t>
                    </m:r>
                    <m:sSub>
                      <m:sSubPr>
                        <m:ctrlPr>
                          <a:rPr kumimoji="1" lang="en-US" altLang="zh-CN" sz="1200" b="0" i="1" smtClean="0">
                            <a:latin typeface="Cambria Math" charset="0"/>
                            <a:ea typeface="Times New Roman" charset="0"/>
                            <a:cs typeface="Times New Roman" charset="0"/>
                          </a:rPr>
                        </m:ctrlPr>
                      </m:sSubPr>
                      <m:e>
                        <m:r>
                          <a:rPr kumimoji="1" lang="en-US" altLang="zh-CN" sz="1200" b="0" i="1" smtClean="0">
                            <a:latin typeface="Cambria Math" charset="0"/>
                            <a:ea typeface="Cambria Math" charset="0"/>
                            <a:cs typeface="Cambria Math" charset="0"/>
                          </a:rPr>
                          <m:t>𝜌</m:t>
                        </m:r>
                      </m:e>
                      <m:sub>
                        <m:r>
                          <a:rPr kumimoji="1" lang="en-US" altLang="zh-CN" sz="1200" b="0" i="1" smtClean="0">
                            <a:latin typeface="Cambria Math" charset="0"/>
                            <a:ea typeface="Times New Roman" charset="0"/>
                            <a:cs typeface="Times New Roman" charset="0"/>
                          </a:rPr>
                          <m:t>0</m:t>
                        </m:r>
                      </m:sub>
                    </m:sSub>
                    <m:sSub>
                      <m:sSubPr>
                        <m:ctrlPr>
                          <a:rPr kumimoji="1" lang="en-US" altLang="zh-CN" sz="1200" b="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𝑐</m:t>
                        </m:r>
                      </m:e>
                      <m:sub>
                        <m:r>
                          <a:rPr kumimoji="1" lang="en-US" altLang="zh-CN" sz="1200" b="0" i="1" smtClean="0">
                            <a:latin typeface="Cambria Math" charset="0"/>
                            <a:ea typeface="Times New Roman" charset="0"/>
                            <a:cs typeface="Times New Roman" charset="0"/>
                          </a:rPr>
                          <m:t>𝑝</m:t>
                        </m:r>
                      </m:sub>
                    </m:sSub>
                    <m:d>
                      <m:dPr>
                        <m:begChr m:val="⟨"/>
                        <m:endChr m:val="⟩"/>
                        <m:ctrlPr>
                          <a:rPr kumimoji="1" lang="en-US" altLang="zh-CN" sz="1200" b="0" i="1" smtClean="0">
                            <a:latin typeface="Cambria Math" charset="0"/>
                            <a:ea typeface="Times New Roman" charset="0"/>
                            <a:cs typeface="Times New Roman" charset="0"/>
                          </a:rPr>
                        </m:ctrlPr>
                      </m:dPr>
                      <m:e>
                        <m:sSup>
                          <m:sSupPr>
                            <m:ctrlPr>
                              <a:rPr kumimoji="1" lang="en-US" altLang="zh-CN" sz="1200" b="0" i="1" smtClean="0">
                                <a:latin typeface="Cambria Math" charset="0"/>
                                <a:ea typeface="Times New Roman" charset="0"/>
                                <a:cs typeface="Times New Roman" charset="0"/>
                              </a:rPr>
                            </m:ctrlPr>
                          </m:sSupPr>
                          <m:e>
                            <m:r>
                              <a:rPr kumimoji="1" lang="en-US" altLang="zh-CN" sz="1200" b="0" i="1" smtClean="0">
                                <a:latin typeface="Cambria Math" charset="0"/>
                                <a:ea typeface="Times New Roman" charset="0"/>
                                <a:cs typeface="Times New Roman" charset="0"/>
                              </a:rPr>
                              <m:t>𝑤</m:t>
                            </m:r>
                          </m:e>
                          <m:sup>
                            <m:r>
                              <a:rPr kumimoji="1" lang="en-US" altLang="zh-CN" sz="1200" b="0" i="1" smtClean="0">
                                <a:latin typeface="Cambria Math" charset="0"/>
                                <a:ea typeface="Times New Roman" charset="0"/>
                                <a:cs typeface="Times New Roman" charset="0"/>
                              </a:rPr>
                              <m:t>′</m:t>
                            </m:r>
                          </m:sup>
                        </m:sSup>
                        <m:sSup>
                          <m:sSupPr>
                            <m:ctrlPr>
                              <a:rPr kumimoji="1" lang="en-US" altLang="zh-CN" sz="1200" b="0" i="1" smtClean="0">
                                <a:latin typeface="Cambria Math" charset="0"/>
                                <a:ea typeface="Times New Roman" charset="0"/>
                                <a:cs typeface="Times New Roman" charset="0"/>
                              </a:rPr>
                            </m:ctrlPr>
                          </m:sSupPr>
                          <m:e>
                            <m:r>
                              <a:rPr kumimoji="1" lang="en-US" altLang="zh-CN" sz="1200" b="0" i="1" smtClean="0">
                                <a:latin typeface="Cambria Math" charset="0"/>
                                <a:ea typeface="Times New Roman" charset="0"/>
                                <a:cs typeface="Times New Roman" charset="0"/>
                              </a:rPr>
                              <m:t>𝑇</m:t>
                            </m:r>
                          </m:e>
                          <m:sup>
                            <m:r>
                              <a:rPr kumimoji="1" lang="en-US" altLang="zh-CN" sz="1200" b="0" i="1" smtClean="0">
                                <a:latin typeface="Cambria Math" charset="0"/>
                                <a:ea typeface="Times New Roman" charset="0"/>
                                <a:cs typeface="Times New Roman" charset="0"/>
                              </a:rPr>
                              <m:t>′</m:t>
                            </m:r>
                          </m:sup>
                        </m:sSup>
                      </m:e>
                    </m:d>
                    <m:r>
                      <a:rPr kumimoji="1" lang="en-US" altLang="zh-CN" sz="1200" b="0" i="0" smtClean="0">
                        <a:latin typeface="Cambria Math" charset="0"/>
                        <a:ea typeface="Times New Roman" charset="0"/>
                        <a:cs typeface="Times New Roman" charset="0"/>
                      </a:rPr>
                      <m:t> </m:t>
                    </m:r>
                  </m:oMath>
                </a14:m>
                <a:r>
                  <a:rPr kumimoji="1" lang="en-US" altLang="zh-CN" sz="1200" b="0" dirty="0">
                    <a:latin typeface="Times New Roman" charset="0"/>
                    <a:ea typeface="Times New Roman" charset="0"/>
                    <a:cs typeface="Times New Roman" charset="0"/>
                  </a:rPr>
                  <a:t>is the sensible heat flux, </a:t>
                </a:r>
                <a14:m>
                  <m:oMath xmlns:m="http://schemas.openxmlformats.org/officeDocument/2006/math">
                    <m:sSub>
                      <m:sSubPr>
                        <m:ctrlPr>
                          <a:rPr kumimoji="1" lang="en-US" altLang="zh-CN" sz="1200" b="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𝐹</m:t>
                        </m:r>
                      </m:e>
                      <m:sub>
                        <m:r>
                          <a:rPr kumimoji="1" lang="en-US" altLang="zh-CN" sz="1200" b="0" i="1" smtClean="0">
                            <a:latin typeface="Cambria Math" charset="0"/>
                            <a:ea typeface="Times New Roman" charset="0"/>
                            <a:cs typeface="Times New Roman" charset="0"/>
                          </a:rPr>
                          <m:t>𝑣</m:t>
                        </m:r>
                      </m:sub>
                    </m:sSub>
                    <m:r>
                      <a:rPr kumimoji="1" lang="en-US" altLang="zh-CN" sz="1200" b="0" i="1" smtClean="0">
                        <a:latin typeface="Cambria Math" charset="0"/>
                        <a:ea typeface="Times New Roman" charset="0"/>
                        <a:cs typeface="Times New Roman" charset="0"/>
                      </a:rPr>
                      <m:t>=−</m:t>
                    </m:r>
                    <m:nary>
                      <m:naryPr>
                        <m:ctrlPr>
                          <a:rPr kumimoji="1" lang="is-IS" altLang="zh-CN" sz="1200" b="0" i="1" smtClean="0">
                            <a:latin typeface="Cambria Math" charset="0"/>
                            <a:ea typeface="Times New Roman" charset="0"/>
                            <a:cs typeface="Times New Roman" charset="0"/>
                          </a:rPr>
                        </m:ctrlPr>
                      </m:naryPr>
                      <m:sub>
                        <m:r>
                          <m:rPr>
                            <m:brk m:alnAt="23"/>
                          </m:rPr>
                          <a:rPr kumimoji="1" lang="en-US" altLang="zh-CN" sz="1200" b="0" i="1" smtClean="0">
                            <a:latin typeface="Cambria Math" charset="0"/>
                            <a:ea typeface="Times New Roman" charset="0"/>
                            <a:cs typeface="Times New Roman" charset="0"/>
                          </a:rPr>
                          <m:t>𝑧</m:t>
                        </m:r>
                      </m:sub>
                      <m:sup>
                        <m:r>
                          <a:rPr kumimoji="1" lang="is-IS" altLang="zh-CN" sz="1200" b="0" i="1" smtClean="0">
                            <a:latin typeface="Cambria Math" charset="0"/>
                            <a:ea typeface="Cambria Math" charset="0"/>
                            <a:cs typeface="Cambria Math" charset="0"/>
                          </a:rPr>
                          <m:t>∞</m:t>
                        </m:r>
                      </m:sup>
                      <m:e>
                        <m:d>
                          <m:dPr>
                            <m:begChr m:val="⟨"/>
                            <m:endChr m:val="⟩"/>
                            <m:ctrlPr>
                              <a:rPr kumimoji="1" lang="is-IS" altLang="zh-CN" sz="1200" b="0" i="1" smtClean="0">
                                <a:latin typeface="Cambria Math" charset="0"/>
                                <a:ea typeface="Times New Roman" charset="0"/>
                                <a:cs typeface="Times New Roman" charset="0"/>
                              </a:rPr>
                            </m:ctrlPr>
                          </m:dPr>
                          <m:e>
                            <m:sSup>
                              <m:sSupPr>
                                <m:ctrlPr>
                                  <a:rPr kumimoji="1" lang="is-IS" altLang="zh-CN" sz="1200" b="0" i="1" smtClean="0">
                                    <a:latin typeface="Cambria Math" charset="0"/>
                                    <a:ea typeface="Times New Roman" charset="0"/>
                                    <a:cs typeface="Times New Roman" charset="0"/>
                                  </a:rPr>
                                </m:ctrlPr>
                              </m:sSupPr>
                              <m:e>
                                <m:r>
                                  <a:rPr kumimoji="1" lang="is-IS" altLang="zh-CN" sz="1200" b="0" i="1" smtClean="0">
                                    <a:latin typeface="Cambria Math" charset="0"/>
                                    <a:ea typeface="Cambria Math" charset="0"/>
                                    <a:cs typeface="Cambria Math" charset="0"/>
                                  </a:rPr>
                                  <m:t>𝜎</m:t>
                                </m:r>
                              </m:e>
                              <m:sup>
                                <m:r>
                                  <a:rPr kumimoji="1" lang="en-US" altLang="zh-CN" sz="1200" b="0" i="1" smtClean="0">
                                    <a:latin typeface="Cambria Math" charset="0"/>
                                    <a:ea typeface="Times New Roman" charset="0"/>
                                    <a:cs typeface="Times New Roman" charset="0"/>
                                  </a:rPr>
                                  <m:t>′</m:t>
                                </m:r>
                              </m:sup>
                            </m:sSup>
                            <m:r>
                              <a:rPr kumimoji="1" lang="en-US" altLang="zh-CN" sz="1200" b="0" i="1" smtClean="0">
                                <a:latin typeface="Cambria Math" charset="0"/>
                                <a:ea typeface="Times New Roman" charset="0"/>
                                <a:cs typeface="Times New Roman" charset="0"/>
                              </a:rPr>
                              <m:t>:</m:t>
                            </m:r>
                            <m:r>
                              <a:rPr kumimoji="1" lang="en-US" altLang="zh-CN" sz="1200" b="0" i="1" smtClean="0">
                                <a:latin typeface="Cambria Math" charset="0"/>
                                <a:ea typeface="Cambria Math" charset="0"/>
                                <a:cs typeface="Cambria Math" charset="0"/>
                              </a:rPr>
                              <m:t>𝛻</m:t>
                            </m:r>
                            <m:sSup>
                              <m:sSupPr>
                                <m:ctrlPr>
                                  <a:rPr kumimoji="1" lang="en-US" altLang="zh-CN" sz="1200" b="0" i="1" smtClean="0">
                                    <a:latin typeface="Cambria Math" charset="0"/>
                                    <a:ea typeface="Cambria Math" charset="0"/>
                                    <a:cs typeface="Cambria Math" charset="0"/>
                                  </a:rPr>
                                </m:ctrlPr>
                              </m:sSupPr>
                              <m:e>
                                <m:acc>
                                  <m:accPr>
                                    <m:chr m:val="⃗"/>
                                    <m:ctrlPr>
                                      <a:rPr kumimoji="1" lang="en-US" altLang="zh-CN" sz="1200" b="0" i="1" smtClean="0">
                                        <a:latin typeface="Cambria Math" charset="0"/>
                                        <a:ea typeface="Cambria Math" charset="0"/>
                                        <a:cs typeface="Cambria Math" charset="0"/>
                                      </a:rPr>
                                    </m:ctrlPr>
                                  </m:accPr>
                                  <m:e>
                                    <m:r>
                                      <a:rPr kumimoji="1" lang="en-US" altLang="zh-CN" sz="1200" b="0" i="1" smtClean="0">
                                        <a:latin typeface="Cambria Math" charset="0"/>
                                        <a:ea typeface="Cambria Math" charset="0"/>
                                        <a:cs typeface="Cambria Math" charset="0"/>
                                      </a:rPr>
                                      <m:t>𝑉</m:t>
                                    </m:r>
                                  </m:e>
                                </m:acc>
                              </m:e>
                              <m:sup>
                                <m:r>
                                  <a:rPr kumimoji="1" lang="en-US" altLang="zh-CN" sz="1200" b="0" i="1" smtClean="0">
                                    <a:latin typeface="Cambria Math" charset="0"/>
                                    <a:ea typeface="Cambria Math" charset="0"/>
                                    <a:cs typeface="Cambria Math" charset="0"/>
                                  </a:rPr>
                                  <m:t>′</m:t>
                                </m:r>
                              </m:sup>
                            </m:sSup>
                          </m:e>
                        </m:d>
                        <m:r>
                          <a:rPr kumimoji="1" lang="en-US" altLang="zh-CN" sz="1200" b="0" i="1" smtClean="0">
                            <a:latin typeface="Cambria Math" charset="0"/>
                            <a:ea typeface="Times New Roman" charset="0"/>
                            <a:cs typeface="Times New Roman" charset="0"/>
                          </a:rPr>
                          <m:t>𝑑𝑧</m:t>
                        </m:r>
                      </m:e>
                    </m:nary>
                  </m:oMath>
                </a14:m>
                <a:r>
                  <a:rPr kumimoji="1" lang="zh-CN" altLang="en-US" sz="1200" b="0" dirty="0">
                    <a:latin typeface="Times New Roman" charset="0"/>
                    <a:ea typeface="Times New Roman" charset="0"/>
                    <a:cs typeface="Times New Roman" charset="0"/>
                  </a:rPr>
                  <a:t> </a:t>
                </a:r>
                <a:r>
                  <a:rPr kumimoji="1" lang="en-US" altLang="zh-CN" sz="1200" b="0" dirty="0">
                    <a:latin typeface="Times New Roman" charset="0"/>
                    <a:ea typeface="Times New Roman" charset="0"/>
                    <a:cs typeface="Times New Roman" charset="0"/>
                  </a:rPr>
                  <a:t>is the energy flux associated with viscous dissipation, </a:t>
                </a:r>
                <a14:m>
                  <m:oMath xmlns:m="http://schemas.openxmlformats.org/officeDocument/2006/math">
                    <m:sSub>
                      <m:sSubPr>
                        <m:ctrlPr>
                          <a:rPr kumimoji="1" lang="en-US" altLang="zh-CN" sz="1200" b="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𝐹</m:t>
                        </m:r>
                      </m:e>
                      <m:sub>
                        <m:r>
                          <a:rPr kumimoji="1" lang="en-US" altLang="zh-CN" sz="1200" b="0" i="1" smtClean="0">
                            <a:latin typeface="Cambria Math" charset="0"/>
                            <a:ea typeface="Times New Roman" charset="0"/>
                            <a:cs typeface="Times New Roman" charset="0"/>
                          </a:rPr>
                          <m:t>𝑝</m:t>
                        </m:r>
                      </m:sub>
                    </m:sSub>
                    <m:r>
                      <a:rPr kumimoji="1" lang="en-US" altLang="zh-CN" sz="1200" b="0" i="1" smtClean="0">
                        <a:latin typeface="Cambria Math" charset="0"/>
                        <a:ea typeface="Times New Roman" charset="0"/>
                        <a:cs typeface="Times New Roman" charset="0"/>
                      </a:rPr>
                      <m:t>=−</m:t>
                    </m:r>
                    <m:nary>
                      <m:naryPr>
                        <m:ctrlPr>
                          <a:rPr kumimoji="1" lang="is-IS" altLang="zh-CN" sz="1200" b="0" i="1" smtClean="0">
                            <a:latin typeface="Cambria Math" charset="0"/>
                            <a:ea typeface="Times New Roman" charset="0"/>
                            <a:cs typeface="Times New Roman" charset="0"/>
                          </a:rPr>
                        </m:ctrlPr>
                      </m:naryPr>
                      <m:sub>
                        <m:r>
                          <m:rPr>
                            <m:brk m:alnAt="23"/>
                          </m:rPr>
                          <a:rPr kumimoji="1" lang="en-US" altLang="zh-CN" sz="1200" b="0" i="1" smtClean="0">
                            <a:latin typeface="Cambria Math" charset="0"/>
                            <a:ea typeface="Times New Roman" charset="0"/>
                            <a:cs typeface="Times New Roman" charset="0"/>
                          </a:rPr>
                          <m:t>𝑧</m:t>
                        </m:r>
                      </m:sub>
                      <m:sup>
                        <m:r>
                          <a:rPr kumimoji="1" lang="is-IS" altLang="zh-CN" sz="1200" b="0" i="1" smtClean="0">
                            <a:latin typeface="Cambria Math" charset="0"/>
                            <a:ea typeface="Cambria Math" charset="0"/>
                            <a:cs typeface="Cambria Math" charset="0"/>
                          </a:rPr>
                          <m:t>∞</m:t>
                        </m:r>
                      </m:sup>
                      <m:e>
                        <m:d>
                          <m:dPr>
                            <m:begChr m:val="⟨"/>
                            <m:endChr m:val="⟩"/>
                            <m:ctrlPr>
                              <a:rPr kumimoji="1" lang="is-IS" altLang="zh-CN" sz="1200" b="0" i="1" smtClean="0">
                                <a:latin typeface="Cambria Math" charset="0"/>
                                <a:ea typeface="Times New Roman" charset="0"/>
                                <a:cs typeface="Times New Roman" charset="0"/>
                              </a:rPr>
                            </m:ctrlPr>
                          </m:dPr>
                          <m:e>
                            <m:sSup>
                              <m:sSupPr>
                                <m:ctrlPr>
                                  <a:rPr kumimoji="1" lang="is-IS" altLang="zh-CN" sz="1200" b="0" i="1" smtClean="0">
                                    <a:latin typeface="Cambria Math" charset="0"/>
                                    <a:ea typeface="Times New Roman" charset="0"/>
                                    <a:cs typeface="Times New Roman" charset="0"/>
                                  </a:rPr>
                                </m:ctrlPr>
                              </m:sSupPr>
                              <m:e>
                                <m:acc>
                                  <m:accPr>
                                    <m:chr m:val="⃗"/>
                                    <m:ctrlPr>
                                      <a:rPr kumimoji="1" lang="is-IS" altLang="zh-CN" sz="1200" b="0" i="1" smtClean="0">
                                        <a:latin typeface="Cambria Math" charset="0"/>
                                        <a:ea typeface="Times New Roman" charset="0"/>
                                        <a:cs typeface="Times New Roman" charset="0"/>
                                      </a:rPr>
                                    </m:ctrlPr>
                                  </m:accPr>
                                  <m:e>
                                    <m:r>
                                      <a:rPr kumimoji="1" lang="en-US" altLang="zh-CN" sz="1200" b="0" i="1" smtClean="0">
                                        <a:latin typeface="Cambria Math" charset="0"/>
                                        <a:ea typeface="Times New Roman" charset="0"/>
                                        <a:cs typeface="Times New Roman" charset="0"/>
                                      </a:rPr>
                                      <m:t>𝑉</m:t>
                                    </m:r>
                                  </m:e>
                                </m:acc>
                              </m:e>
                              <m:sup>
                                <m:r>
                                  <a:rPr kumimoji="1" lang="en-US" altLang="zh-CN" sz="1200" b="0" i="1" smtClean="0">
                                    <a:latin typeface="Cambria Math" charset="0"/>
                                    <a:ea typeface="Times New Roman" charset="0"/>
                                    <a:cs typeface="Times New Roman" charset="0"/>
                                  </a:rPr>
                                  <m:t>′</m:t>
                                </m:r>
                              </m:sup>
                            </m:sSup>
                            <m:r>
                              <a:rPr kumimoji="1" lang="is-IS" altLang="zh-CN" sz="1200" b="0" i="1" smtClean="0">
                                <a:latin typeface="Cambria Math" charset="0"/>
                                <a:ea typeface="Cambria Math" charset="0"/>
                                <a:cs typeface="Cambria Math" charset="0"/>
                              </a:rPr>
                              <m:t>∙</m:t>
                            </m:r>
                            <m:r>
                              <a:rPr kumimoji="1" lang="is-IS" altLang="zh-CN" sz="1200" b="0" i="1" smtClean="0">
                                <a:latin typeface="Cambria Math" charset="0"/>
                                <a:ea typeface="Cambria Math" charset="0"/>
                                <a:cs typeface="Cambria Math" charset="0"/>
                              </a:rPr>
                              <m:t>𝛻</m:t>
                            </m:r>
                            <m:sSup>
                              <m:sSupPr>
                                <m:ctrlPr>
                                  <a:rPr kumimoji="1" lang="is-IS"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𝑝</m:t>
                                </m:r>
                              </m:e>
                              <m:sup>
                                <m:r>
                                  <a:rPr kumimoji="1" lang="en-US" altLang="zh-CN" sz="1200" b="0" i="1" smtClean="0">
                                    <a:latin typeface="Cambria Math" charset="0"/>
                                    <a:ea typeface="Cambria Math" charset="0"/>
                                    <a:cs typeface="Cambria Math" charset="0"/>
                                  </a:rPr>
                                  <m:t>′</m:t>
                                </m:r>
                              </m:sup>
                            </m:sSup>
                          </m:e>
                        </m:d>
                        <m:r>
                          <a:rPr kumimoji="1" lang="en-US" altLang="zh-CN" sz="1200" b="0" i="1" smtClean="0">
                            <a:latin typeface="Cambria Math" charset="0"/>
                            <a:ea typeface="Times New Roman" charset="0"/>
                            <a:cs typeface="Times New Roman" charset="0"/>
                          </a:rPr>
                          <m:t>𝑑𝑧</m:t>
                        </m:r>
                      </m:e>
                    </m:nary>
                  </m:oMath>
                </a14:m>
                <a:r>
                  <a:rPr kumimoji="1" lang="en-US" altLang="zh-CN" sz="1200" b="0" dirty="0">
                    <a:latin typeface="Times New Roman" charset="0"/>
                    <a:ea typeface="Times New Roman" charset="0"/>
                    <a:cs typeface="Times New Roman" charset="0"/>
                  </a:rPr>
                  <a:t> is the work done per unit time by the wave-induced pressure gradients,</a:t>
                </a:r>
                <a:r>
                  <a:rPr kumimoji="1" lang="zh-CN" altLang="en-US" sz="1200" b="0" dirty="0">
                    <a:latin typeface="Times New Roman" charset="0"/>
                    <a:ea typeface="Times New Roman" charset="0"/>
                    <a:cs typeface="Times New Roman" charset="0"/>
                  </a:rPr>
                  <a:t> </a:t>
                </a:r>
                <a:r>
                  <a:rPr kumimoji="1" lang="en-US" altLang="zh-CN" sz="1200" b="0" dirty="0">
                    <a:latin typeface="Times New Roman" charset="0"/>
                    <a:ea typeface="Times New Roman" charset="0"/>
                    <a:cs typeface="Times New Roman" charset="0"/>
                  </a:rPr>
                  <a:t>and </a:t>
                </a:r>
                <a14:m>
                  <m:oMath xmlns:m="http://schemas.openxmlformats.org/officeDocument/2006/math">
                    <m:sSub>
                      <m:sSubPr>
                        <m:ctrlPr>
                          <a:rPr kumimoji="1" lang="en-US" altLang="zh-CN" sz="1200" b="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𝐹</m:t>
                        </m:r>
                      </m:e>
                      <m:sub>
                        <m:r>
                          <a:rPr kumimoji="1" lang="en-US" altLang="zh-CN" sz="1200" b="0" i="1" smtClean="0">
                            <a:latin typeface="Cambria Math" charset="0"/>
                            <a:ea typeface="Times New Roman" charset="0"/>
                            <a:cs typeface="Times New Roman" charset="0"/>
                          </a:rPr>
                          <m:t>𝑑</m:t>
                        </m:r>
                      </m:sub>
                    </m:sSub>
                    <m:r>
                      <a:rPr kumimoji="1" lang="en-US" altLang="zh-CN" sz="1200" b="0" i="1" smtClean="0">
                        <a:latin typeface="Cambria Math" charset="0"/>
                        <a:ea typeface="Times New Roman" charset="0"/>
                        <a:cs typeface="Times New Roman" charset="0"/>
                      </a:rPr>
                      <m:t>=−</m:t>
                    </m:r>
                    <m:nary>
                      <m:naryPr>
                        <m:ctrlPr>
                          <a:rPr kumimoji="1" lang="is-IS" altLang="zh-CN" sz="1200" b="0" i="1" smtClean="0">
                            <a:latin typeface="Cambria Math" charset="0"/>
                            <a:ea typeface="Times New Roman" charset="0"/>
                            <a:cs typeface="Times New Roman" charset="0"/>
                          </a:rPr>
                        </m:ctrlPr>
                      </m:naryPr>
                      <m:sub>
                        <m:r>
                          <m:rPr>
                            <m:brk m:alnAt="23"/>
                          </m:rPr>
                          <a:rPr kumimoji="1" lang="en-US" altLang="zh-CN" sz="1200" b="0" i="1" smtClean="0">
                            <a:latin typeface="Cambria Math" charset="0"/>
                            <a:ea typeface="Times New Roman" charset="0"/>
                            <a:cs typeface="Times New Roman" charset="0"/>
                          </a:rPr>
                          <m:t>𝑧</m:t>
                        </m:r>
                      </m:sub>
                      <m:sup>
                        <m:r>
                          <a:rPr kumimoji="1" lang="is-IS" altLang="zh-CN" sz="1200" b="0" i="1" smtClean="0">
                            <a:latin typeface="Cambria Math" charset="0"/>
                            <a:ea typeface="Cambria Math" charset="0"/>
                            <a:cs typeface="Cambria Math" charset="0"/>
                          </a:rPr>
                          <m:t>∞</m:t>
                        </m:r>
                      </m:sup>
                      <m:e>
                        <m:d>
                          <m:dPr>
                            <m:begChr m:val="⟨"/>
                            <m:endChr m:val="⟩"/>
                            <m:ctrlPr>
                              <a:rPr kumimoji="1" lang="is-IS" altLang="zh-CN" sz="1200" b="0" i="1" smtClean="0">
                                <a:latin typeface="Cambria Math" charset="0"/>
                                <a:ea typeface="Times New Roman" charset="0"/>
                                <a:cs typeface="Times New Roman" charset="0"/>
                              </a:rPr>
                            </m:ctrlPr>
                          </m:dPr>
                          <m:e>
                            <m:sSup>
                              <m:sSupPr>
                                <m:ctrlPr>
                                  <a:rPr kumimoji="1" lang="is-IS" altLang="zh-CN" sz="1200" b="0" i="1" smtClean="0">
                                    <a:latin typeface="Cambria Math" charset="0"/>
                                    <a:ea typeface="Times New Roman" charset="0"/>
                                    <a:cs typeface="Times New Roman" charset="0"/>
                                  </a:rPr>
                                </m:ctrlPr>
                              </m:sSupPr>
                              <m:e>
                                <m:r>
                                  <a:rPr kumimoji="1" lang="en-US" altLang="zh-CN" sz="1200" b="0" i="1" smtClean="0">
                                    <a:latin typeface="Cambria Math" charset="0"/>
                                    <a:ea typeface="Times New Roman" charset="0"/>
                                    <a:cs typeface="Times New Roman" charset="0"/>
                                  </a:rPr>
                                  <m:t>𝑤</m:t>
                                </m:r>
                              </m:e>
                              <m:sup>
                                <m:r>
                                  <a:rPr kumimoji="1" lang="en-US" altLang="zh-CN" sz="1200" b="0" i="1" smtClean="0">
                                    <a:latin typeface="Cambria Math" charset="0"/>
                                    <a:ea typeface="Times New Roman" charset="0"/>
                                    <a:cs typeface="Times New Roman" charset="0"/>
                                  </a:rPr>
                                  <m:t>′</m:t>
                                </m:r>
                              </m:sup>
                            </m:sSup>
                            <m:sSup>
                              <m:sSupPr>
                                <m:ctrlPr>
                                  <a:rPr kumimoji="1" lang="is-IS" altLang="zh-CN" sz="1200" b="0" i="1" smtClean="0">
                                    <a:latin typeface="Cambria Math" charset="0"/>
                                    <a:ea typeface="Times New Roman" charset="0"/>
                                    <a:cs typeface="Times New Roman" charset="0"/>
                                  </a:rPr>
                                </m:ctrlPr>
                              </m:sSupPr>
                              <m:e>
                                <m:r>
                                  <a:rPr kumimoji="1" lang="is-IS" altLang="zh-CN" sz="1200" b="0" i="1" smtClean="0">
                                    <a:latin typeface="Cambria Math" charset="0"/>
                                    <a:ea typeface="Cambria Math" charset="0"/>
                                    <a:cs typeface="Cambria Math" charset="0"/>
                                  </a:rPr>
                                  <m:t>𝜌</m:t>
                                </m:r>
                              </m:e>
                              <m:sup>
                                <m:r>
                                  <a:rPr kumimoji="1" lang="en-US" altLang="zh-CN" sz="1200" b="0" i="1" smtClean="0">
                                    <a:latin typeface="Cambria Math" charset="0"/>
                                    <a:ea typeface="Times New Roman" charset="0"/>
                                    <a:cs typeface="Times New Roman" charset="0"/>
                                  </a:rPr>
                                  <m:t>′</m:t>
                                </m:r>
                              </m:sup>
                            </m:sSup>
                          </m:e>
                        </m:d>
                        <m:r>
                          <a:rPr kumimoji="1" lang="en-US" altLang="zh-CN" sz="1200" b="0" i="1" smtClean="0">
                            <a:latin typeface="Cambria Math" charset="0"/>
                            <a:ea typeface="Times New Roman" charset="0"/>
                            <a:cs typeface="Times New Roman" charset="0"/>
                          </a:rPr>
                          <m:t>𝑔𝑑𝑧</m:t>
                        </m:r>
                      </m:e>
                    </m:nary>
                  </m:oMath>
                </a14:m>
                <a:r>
                  <a:rPr kumimoji="1" lang="en-US" altLang="zh-CN" sz="1200" b="0" dirty="0">
                    <a:latin typeface="Times New Roman" charset="0"/>
                    <a:ea typeface="Times New Roman" charset="0"/>
                    <a:cs typeface="Times New Roman" charset="0"/>
                  </a:rPr>
                  <a:t> is the work done per unit time by wave-induced Eulerian drift.</a:t>
                </a:r>
              </a:p>
            </p:txBody>
          </p:sp>
        </mc:Choice>
        <mc:Fallback xmlns="">
          <p:sp>
            <p:nvSpPr>
              <p:cNvPr id="82" name="文本框 81"/>
              <p:cNvSpPr txBox="1">
                <a:spLocks noRot="1" noChangeAspect="1" noMove="1" noResize="1" noEditPoints="1" noAdjustHandles="1" noChangeArrowheads="1" noChangeShapeType="1" noTextEdit="1"/>
              </p:cNvSpPr>
              <p:nvPr/>
            </p:nvSpPr>
            <p:spPr>
              <a:xfrm>
                <a:off x="-48491" y="23308869"/>
                <a:ext cx="7238848" cy="798937"/>
              </a:xfrm>
              <a:prstGeom prst="rect">
                <a:avLst/>
              </a:prstGeom>
              <a:blipFill rotWithShape="0">
                <a:blip r:embed="rId21"/>
                <a:stretch>
                  <a:fillRect t="-39695" r="-253" b="-64122"/>
                </a:stretch>
              </a:blipFill>
            </p:spPr>
            <p:txBody>
              <a:bodyPr/>
              <a:lstStyle/>
              <a:p>
                <a:r>
                  <a:rPr lang="zh-CN" altLang="en-US">
                    <a:noFill/>
                  </a:rPr>
                  <a:t> </a:t>
                </a:r>
              </a:p>
            </p:txBody>
          </p:sp>
        </mc:Fallback>
      </mc:AlternateContent>
      <p:sp>
        <p:nvSpPr>
          <p:cNvPr id="83" name="文本框 82"/>
          <p:cNvSpPr txBox="1"/>
          <p:nvPr/>
        </p:nvSpPr>
        <p:spPr>
          <a:xfrm>
            <a:off x="210066" y="19641107"/>
            <a:ext cx="6921494" cy="523220"/>
          </a:xfrm>
          <a:prstGeom prst="rect">
            <a:avLst/>
          </a:prstGeom>
          <a:noFill/>
        </p:spPr>
        <p:txBody>
          <a:bodyPr wrap="square" rtlCol="0">
            <a:spAutoFit/>
          </a:bodyPr>
          <a:lstStyle/>
          <a:p>
            <a:r>
              <a:rPr lang="en-US" altLang="zh-CN" sz="1400" b="1" dirty="0">
                <a:latin typeface="Times New Roman" charset="0"/>
                <a:ea typeface="Times New Roman" charset="0"/>
                <a:cs typeface="Times New Roman" charset="0"/>
              </a:rPr>
              <a:t>Figure 2. Energy fluxes (a, b) and heating/cooling rates (c, d) of waves 3h600km and 6h900km.</a:t>
            </a:r>
            <a:endParaRPr kumimoji="1" lang="zh-CN" altLang="en-US" sz="1400" b="1"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84" name="文本框 83"/>
              <p:cNvSpPr txBox="1"/>
              <p:nvPr/>
            </p:nvSpPr>
            <p:spPr>
              <a:xfrm>
                <a:off x="9379" y="20061650"/>
                <a:ext cx="7158174" cy="2308324"/>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The total upward energy flux at z</a:t>
                </a:r>
                <a:r>
                  <a:rPr lang="en-US" altLang="zh-CN" sz="1600" baseline="-25000" dirty="0">
                    <a:latin typeface="Times New Roman" charset="0"/>
                    <a:ea typeface="Times New Roman" charset="0"/>
                    <a:cs typeface="Times New Roman" charset="0"/>
                  </a:rPr>
                  <a:t>0</a:t>
                </a:r>
                <a:r>
                  <a:rPr lang="en-US" altLang="zh-CN" sz="1600" dirty="0">
                    <a:latin typeface="Times New Roman" charset="0"/>
                    <a:ea typeface="Times New Roman" charset="0"/>
                    <a:cs typeface="Times New Roman" charset="0"/>
                  </a:rPr>
                  <a:t> = 400km is about </a:t>
                </a:r>
                <a:r>
                  <a:rPr lang="en-US" altLang="zh-CN" sz="1600" b="1" dirty="0">
                    <a:solidFill>
                      <a:srgbClr val="00B0F0"/>
                    </a:solidFill>
                    <a:latin typeface="Times New Roman" charset="0"/>
                    <a:ea typeface="Times New Roman" charset="0"/>
                    <a:cs typeface="Times New Roman" charset="0"/>
                  </a:rPr>
                  <a:t>0.8</a:t>
                </a:r>
                <a14:m>
                  <m:oMath xmlns:m="http://schemas.openxmlformats.org/officeDocument/2006/math">
                    <m:r>
                      <a:rPr kumimoji="1" lang="en-US" altLang="zh-CN" sz="1600" b="1" i="1">
                        <a:solidFill>
                          <a:srgbClr val="00B0F0"/>
                        </a:solidFill>
                        <a:latin typeface="Cambria Math" charset="0"/>
                        <a:ea typeface="Times New Roman" charset="0"/>
                        <a:cs typeface="Times New Roman" charset="0"/>
                      </a:rPr>
                      <m:t>×</m:t>
                    </m:r>
                  </m:oMath>
                </a14:m>
                <a:r>
                  <a:rPr kumimoji="1" lang="en-US" altLang="zh-CN" sz="1600" b="1" dirty="0">
                    <a:solidFill>
                      <a:srgbClr val="00B0F0"/>
                    </a:solidFill>
                    <a:latin typeface="Times New Roman" charset="0"/>
                    <a:ea typeface="Times New Roman" charset="0"/>
                    <a:cs typeface="Times New Roman" charset="0"/>
                  </a:rPr>
                  <a:t>10</a:t>
                </a:r>
                <a:r>
                  <a:rPr kumimoji="1" lang="en-US" altLang="zh-CN" sz="1600" b="1" baseline="30000" dirty="0">
                    <a:solidFill>
                      <a:srgbClr val="00B0F0"/>
                    </a:solidFill>
                    <a:latin typeface="Times New Roman" charset="0"/>
                    <a:ea typeface="Times New Roman" charset="0"/>
                    <a:cs typeface="Times New Roman" charset="0"/>
                  </a:rPr>
                  <a:t>9</a:t>
                </a:r>
                <a:r>
                  <a:rPr kumimoji="1" lang="en-US" altLang="zh-CN" sz="1600" b="1" dirty="0">
                    <a:solidFill>
                      <a:srgbClr val="00B0F0"/>
                    </a:solidFill>
                    <a:latin typeface="Times New Roman" charset="0"/>
                    <a:ea typeface="Times New Roman" charset="0"/>
                    <a:cs typeface="Times New Roman" charset="0"/>
                  </a:rPr>
                  <a:t> eV cm</a:t>
                </a:r>
                <a:r>
                  <a:rPr kumimoji="1" lang="en-US" altLang="zh-CN" sz="1600" b="1" baseline="30000" dirty="0">
                    <a:solidFill>
                      <a:srgbClr val="00B0F0"/>
                    </a:solidFill>
                    <a:latin typeface="Times New Roman" charset="0"/>
                    <a:ea typeface="Times New Roman" charset="0"/>
                    <a:cs typeface="Times New Roman" charset="0"/>
                  </a:rPr>
                  <a:t>-2</a:t>
                </a:r>
                <a:r>
                  <a:rPr kumimoji="1" lang="en-US" altLang="zh-CN" sz="1600" b="1" dirty="0">
                    <a:solidFill>
                      <a:srgbClr val="00B0F0"/>
                    </a:solidFill>
                    <a:latin typeface="Times New Roman" charset="0"/>
                    <a:ea typeface="Times New Roman" charset="0"/>
                    <a:cs typeface="Times New Roman" charset="0"/>
                  </a:rPr>
                  <a:t> s</a:t>
                </a:r>
                <a:r>
                  <a:rPr kumimoji="1" lang="en-US" altLang="zh-CN" sz="1600" b="1" baseline="30000" dirty="0">
                    <a:solidFill>
                      <a:srgbClr val="00B0F0"/>
                    </a:solidFill>
                    <a:latin typeface="Times New Roman" charset="0"/>
                    <a:ea typeface="Times New Roman" charset="0"/>
                    <a:cs typeface="Times New Roman" charset="0"/>
                  </a:rPr>
                  <a:t>-1</a:t>
                </a:r>
                <a:r>
                  <a:rPr kumimoji="1" lang="en-US" altLang="zh-CN" sz="1600" b="1" dirty="0">
                    <a:solidFill>
                      <a:srgbClr val="00B0F0"/>
                    </a:solidFill>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for wave 3h600km, and </a:t>
                </a:r>
                <a:r>
                  <a:rPr lang="en-US" altLang="zh-CN" sz="1600" b="1" dirty="0">
                    <a:solidFill>
                      <a:srgbClr val="00B0F0"/>
                    </a:solidFill>
                    <a:latin typeface="Times New Roman" charset="0"/>
                    <a:ea typeface="Times New Roman" charset="0"/>
                    <a:cs typeface="Times New Roman" charset="0"/>
                  </a:rPr>
                  <a:t>1.5</a:t>
                </a:r>
                <a14:m>
                  <m:oMath xmlns:m="http://schemas.openxmlformats.org/officeDocument/2006/math">
                    <m:r>
                      <a:rPr kumimoji="1" lang="en-US" altLang="zh-CN" sz="1600" b="1" i="1">
                        <a:solidFill>
                          <a:srgbClr val="00B0F0"/>
                        </a:solidFill>
                        <a:latin typeface="Cambria Math" charset="0"/>
                        <a:ea typeface="Times New Roman" charset="0"/>
                        <a:cs typeface="Times New Roman" charset="0"/>
                      </a:rPr>
                      <m:t>×</m:t>
                    </m:r>
                  </m:oMath>
                </a14:m>
                <a:r>
                  <a:rPr kumimoji="1" lang="en-US" altLang="zh-CN" sz="1600" b="1" dirty="0">
                    <a:solidFill>
                      <a:srgbClr val="00B0F0"/>
                    </a:solidFill>
                    <a:latin typeface="Times New Roman" charset="0"/>
                    <a:ea typeface="Times New Roman" charset="0"/>
                    <a:cs typeface="Times New Roman" charset="0"/>
                  </a:rPr>
                  <a:t>10</a:t>
                </a:r>
                <a:r>
                  <a:rPr kumimoji="1" lang="en-US" altLang="zh-CN" sz="1600" b="1" baseline="30000" dirty="0">
                    <a:solidFill>
                      <a:srgbClr val="00B0F0"/>
                    </a:solidFill>
                    <a:latin typeface="Times New Roman" charset="0"/>
                    <a:ea typeface="Times New Roman" charset="0"/>
                    <a:cs typeface="Times New Roman" charset="0"/>
                  </a:rPr>
                  <a:t>9</a:t>
                </a:r>
                <a:r>
                  <a:rPr kumimoji="1" lang="en-US" altLang="zh-CN" sz="1600" b="1" dirty="0">
                    <a:solidFill>
                      <a:srgbClr val="00B0F0"/>
                    </a:solidFill>
                    <a:latin typeface="Times New Roman" charset="0"/>
                    <a:ea typeface="Times New Roman" charset="0"/>
                    <a:cs typeface="Times New Roman" charset="0"/>
                  </a:rPr>
                  <a:t> eV cm</a:t>
                </a:r>
                <a:r>
                  <a:rPr kumimoji="1" lang="en-US" altLang="zh-CN" sz="1600" b="1" baseline="30000" dirty="0">
                    <a:solidFill>
                      <a:srgbClr val="00B0F0"/>
                    </a:solidFill>
                    <a:latin typeface="Times New Roman" charset="0"/>
                    <a:ea typeface="Times New Roman" charset="0"/>
                    <a:cs typeface="Times New Roman" charset="0"/>
                  </a:rPr>
                  <a:t>-2</a:t>
                </a:r>
                <a:r>
                  <a:rPr kumimoji="1" lang="en-US" altLang="zh-CN" sz="1600" b="1" dirty="0">
                    <a:solidFill>
                      <a:srgbClr val="00B0F0"/>
                    </a:solidFill>
                    <a:latin typeface="Times New Roman" charset="0"/>
                    <a:ea typeface="Times New Roman" charset="0"/>
                    <a:cs typeface="Times New Roman" charset="0"/>
                  </a:rPr>
                  <a:t> s</a:t>
                </a:r>
                <a:r>
                  <a:rPr kumimoji="1" lang="en-US" altLang="zh-CN" sz="1600" b="1" baseline="30000" dirty="0">
                    <a:solidFill>
                      <a:srgbClr val="00B0F0"/>
                    </a:solidFill>
                    <a:latin typeface="Times New Roman" charset="0"/>
                    <a:ea typeface="Times New Roman" charset="0"/>
                    <a:cs typeface="Times New Roman" charset="0"/>
                  </a:rPr>
                  <a:t>-1</a:t>
                </a:r>
                <a:r>
                  <a:rPr kumimoji="1" lang="en-US" altLang="zh-CN" sz="1600" b="1" dirty="0">
                    <a:solidFill>
                      <a:srgbClr val="00B0F0"/>
                    </a:solidFill>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for wave 6h900km</a:t>
                </a:r>
                <a:r>
                  <a:rPr lang="en-US" altLang="zh-CN" sz="1600" dirty="0"/>
                  <a:t> </a:t>
                </a:r>
                <a:r>
                  <a:rPr lang="en-US" altLang="zh-CN" sz="1600" dirty="0">
                    <a:latin typeface="Times New Roman" charset="0"/>
                    <a:ea typeface="Times New Roman" charset="0"/>
                    <a:cs typeface="Times New Roman" charset="0"/>
                  </a:rPr>
                  <a:t>;</a:t>
                </a:r>
              </a:p>
              <a:p>
                <a:endParaRPr lang="en-US" altLang="zh-CN" sz="1600" dirty="0"/>
              </a:p>
              <a:p>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The maximum wave energy fluxes are comparable to the value </a:t>
                </a:r>
                <a:r>
                  <a:rPr lang="en-US" altLang="zh-CN" sz="1600" dirty="0">
                    <a:solidFill>
                      <a:schemeClr val="tx1"/>
                    </a:solidFill>
                    <a:latin typeface="Times New Roman" charset="0"/>
                    <a:ea typeface="Times New Roman" charset="0"/>
                    <a:cs typeface="Times New Roman" charset="0"/>
                  </a:rPr>
                  <a:t>1.2</a:t>
                </a:r>
                <a14:m>
                  <m:oMath xmlns:m="http://schemas.openxmlformats.org/officeDocument/2006/math">
                    <m:r>
                      <a:rPr kumimoji="1" lang="en-US" altLang="zh-CN" sz="1600" b="0" i="1">
                        <a:solidFill>
                          <a:schemeClr val="tx1"/>
                        </a:solidFill>
                        <a:latin typeface="Cambria Math" charset="0"/>
                        <a:ea typeface="Times New Roman" charset="0"/>
                        <a:cs typeface="Times New Roman" charset="0"/>
                      </a:rPr>
                      <m:t>×</m:t>
                    </m:r>
                  </m:oMath>
                </a14:m>
                <a:r>
                  <a:rPr kumimoji="1" lang="en-US" altLang="zh-CN" sz="1600" dirty="0">
                    <a:solidFill>
                      <a:schemeClr val="tx1"/>
                    </a:solidFill>
                    <a:latin typeface="Times New Roman" charset="0"/>
                    <a:ea typeface="Times New Roman" charset="0"/>
                    <a:cs typeface="Times New Roman" charset="0"/>
                  </a:rPr>
                  <a:t>10</a:t>
                </a:r>
                <a:r>
                  <a:rPr kumimoji="1" lang="en-US" altLang="zh-CN" sz="1600" baseline="30000" dirty="0">
                    <a:solidFill>
                      <a:schemeClr val="tx1"/>
                    </a:solidFill>
                    <a:latin typeface="Times New Roman" charset="0"/>
                    <a:ea typeface="Times New Roman" charset="0"/>
                    <a:cs typeface="Times New Roman" charset="0"/>
                  </a:rPr>
                  <a:t>9</a:t>
                </a:r>
                <a:r>
                  <a:rPr kumimoji="1" lang="en-US" altLang="zh-CN" sz="1600" dirty="0">
                    <a:solidFill>
                      <a:schemeClr val="tx1"/>
                    </a:solidFill>
                    <a:latin typeface="Times New Roman" charset="0"/>
                    <a:ea typeface="Times New Roman" charset="0"/>
                    <a:cs typeface="Times New Roman" charset="0"/>
                  </a:rPr>
                  <a:t> eV cm</a:t>
                </a:r>
                <a:r>
                  <a:rPr kumimoji="1" lang="en-US" altLang="zh-CN" sz="1600" baseline="30000" dirty="0">
                    <a:solidFill>
                      <a:schemeClr val="tx1"/>
                    </a:solidFill>
                    <a:latin typeface="Times New Roman" charset="0"/>
                    <a:ea typeface="Times New Roman" charset="0"/>
                    <a:cs typeface="Times New Roman" charset="0"/>
                  </a:rPr>
                  <a:t>-2</a:t>
                </a:r>
                <a:r>
                  <a:rPr kumimoji="1" lang="en-US" altLang="zh-CN" sz="1600" dirty="0">
                    <a:solidFill>
                      <a:schemeClr val="tx1"/>
                    </a:solidFill>
                    <a:latin typeface="Times New Roman" charset="0"/>
                    <a:ea typeface="Times New Roman" charset="0"/>
                    <a:cs typeface="Times New Roman" charset="0"/>
                  </a:rPr>
                  <a:t> s</a:t>
                </a:r>
                <a:r>
                  <a:rPr kumimoji="1" lang="en-US" altLang="zh-CN" sz="1600" baseline="30000" dirty="0">
                    <a:solidFill>
                      <a:schemeClr val="tx1"/>
                    </a:solidFill>
                    <a:latin typeface="Times New Roman" charset="0"/>
                    <a:ea typeface="Times New Roman" charset="0"/>
                    <a:cs typeface="Times New Roman" charset="0"/>
                  </a:rPr>
                  <a:t>-1</a:t>
                </a:r>
                <a:r>
                  <a:rPr lang="en-US" altLang="zh-CN" sz="1600" dirty="0">
                    <a:solidFill>
                      <a:schemeClr val="tx1"/>
                    </a:solidFill>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estimated by </a:t>
                </a:r>
                <a:r>
                  <a:rPr lang="en-US" altLang="zh-CN" sz="1600" dirty="0" err="1">
                    <a:latin typeface="Times New Roman" charset="0"/>
                    <a:ea typeface="Times New Roman" charset="0"/>
                    <a:cs typeface="Times New Roman" charset="0"/>
                  </a:rPr>
                  <a:t>Müller-Wodarg</a:t>
                </a:r>
                <a:r>
                  <a:rPr lang="en-US" altLang="zh-CN" sz="1600" dirty="0">
                    <a:latin typeface="Times New Roman" charset="0"/>
                    <a:ea typeface="Times New Roman" charset="0"/>
                    <a:cs typeface="Times New Roman" charset="0"/>
                  </a:rPr>
                  <a:t> et al. (2006), but this may be a coincidence;</a:t>
                </a:r>
              </a:p>
              <a:p>
                <a:endParaRPr lang="en-US" altLang="zh-CN" sz="1600" dirty="0">
                  <a:latin typeface="Times New Roman" charset="0"/>
                  <a:ea typeface="Times New Roman" charset="0"/>
                  <a:cs typeface="Times New Roman" charset="0"/>
                </a:endParaRPr>
              </a:p>
              <a:p>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Both of these waves generate maximum heating/cooling rates(MHR/MCR) are much larger than the MHR of  </a:t>
                </a:r>
                <a:r>
                  <a:rPr kumimoji="1" lang="en-US" altLang="zh-CN" sz="1600" dirty="0">
                    <a:latin typeface="Times New Roman" charset="0"/>
                    <a:ea typeface="Times New Roman" charset="0"/>
                    <a:cs typeface="Times New Roman" charset="0"/>
                  </a:rPr>
                  <a:t>30 eV cm</a:t>
                </a:r>
                <a:r>
                  <a:rPr kumimoji="1" lang="en-US" altLang="zh-CN" sz="1600" baseline="30000" dirty="0">
                    <a:latin typeface="Times New Roman" charset="0"/>
                    <a:ea typeface="Times New Roman" charset="0"/>
                    <a:cs typeface="Times New Roman" charset="0"/>
                  </a:rPr>
                  <a:t>-3</a:t>
                </a:r>
                <a:r>
                  <a:rPr kumimoji="1" lang="en-US" altLang="zh-CN" sz="1600" dirty="0">
                    <a:latin typeface="Times New Roman" charset="0"/>
                    <a:ea typeface="Times New Roman" charset="0"/>
                    <a:cs typeface="Times New Roman" charset="0"/>
                  </a:rPr>
                  <a:t> s</a:t>
                </a:r>
                <a:r>
                  <a:rPr kumimoji="1" lang="en-US" altLang="zh-CN" sz="1600" baseline="30000" dirty="0">
                    <a:latin typeface="Times New Roman" charset="0"/>
                    <a:ea typeface="Times New Roman" charset="0"/>
                    <a:cs typeface="Times New Roman" charset="0"/>
                  </a:rPr>
                  <a:t>-1</a:t>
                </a:r>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and the MCR of 9 </a:t>
                </a:r>
                <a:r>
                  <a:rPr kumimoji="1" lang="en-US" altLang="zh-CN" sz="1600" dirty="0">
                    <a:latin typeface="Times New Roman" charset="0"/>
                    <a:ea typeface="Times New Roman" charset="0"/>
                    <a:cs typeface="Times New Roman" charset="0"/>
                  </a:rPr>
                  <a:t>eV cm</a:t>
                </a:r>
                <a:r>
                  <a:rPr kumimoji="1" lang="en-US" altLang="zh-CN" sz="1600" baseline="30000" dirty="0">
                    <a:latin typeface="Times New Roman" charset="0"/>
                    <a:ea typeface="Times New Roman" charset="0"/>
                    <a:cs typeface="Times New Roman" charset="0"/>
                  </a:rPr>
                  <a:t>-3</a:t>
                </a:r>
                <a:r>
                  <a:rPr kumimoji="1" lang="en-US" altLang="zh-CN" sz="1600" dirty="0">
                    <a:latin typeface="Times New Roman" charset="0"/>
                    <a:ea typeface="Times New Roman" charset="0"/>
                    <a:cs typeface="Times New Roman" charset="0"/>
                  </a:rPr>
                  <a:t> s</a:t>
                </a:r>
                <a:r>
                  <a:rPr kumimoji="1" lang="en-US" altLang="zh-CN" sz="1600" baseline="30000" dirty="0">
                    <a:latin typeface="Times New Roman" charset="0"/>
                    <a:ea typeface="Times New Roman" charset="0"/>
                    <a:cs typeface="Times New Roman" charset="0"/>
                  </a:rPr>
                  <a:t>-1</a:t>
                </a:r>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estimated by Snowden &amp; </a:t>
                </a:r>
                <a:r>
                  <a:rPr lang="is-IS" altLang="zh-CN" sz="1600" dirty="0">
                    <a:latin typeface="Times New Roman" charset="0"/>
                    <a:ea typeface="Times New Roman" charset="0"/>
                    <a:cs typeface="Times New Roman" charset="0"/>
                  </a:rPr>
                  <a:t>Yelle (2014).</a:t>
                </a:r>
                <a:endParaRPr kumimoji="1" lang="en-US" altLang="zh-CN" sz="1600" dirty="0">
                  <a:solidFill>
                    <a:schemeClr val="tx1"/>
                  </a:solidFill>
                  <a:latin typeface="Times New Roman" charset="0"/>
                  <a:ea typeface="Times New Roman" charset="0"/>
                  <a:cs typeface="Times New Roman"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379" y="20061650"/>
                <a:ext cx="7158174" cy="2308324"/>
              </a:xfrm>
              <a:prstGeom prst="rect">
                <a:avLst/>
              </a:prstGeom>
              <a:blipFill rotWithShape="0">
                <a:blip r:embed="rId22"/>
                <a:stretch>
                  <a:fillRect l="-511" t="-1055" r="-937" b="-2375"/>
                </a:stretch>
              </a:blipFill>
            </p:spPr>
            <p:txBody>
              <a:bodyPr/>
              <a:lstStyle/>
              <a:p>
                <a:r>
                  <a:rPr lang="zh-CN" altLang="en-US">
                    <a:noFill/>
                  </a:rPr>
                  <a:t> </a:t>
                </a:r>
              </a:p>
            </p:txBody>
          </p:sp>
        </mc:Fallback>
      </mc:AlternateContent>
      <p:sp>
        <p:nvSpPr>
          <p:cNvPr id="85" name="矩形 84"/>
          <p:cNvSpPr/>
          <p:nvPr/>
        </p:nvSpPr>
        <p:spPr>
          <a:xfrm>
            <a:off x="7286806" y="14697900"/>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文本框 85"/>
          <p:cNvSpPr txBox="1"/>
          <p:nvPr/>
        </p:nvSpPr>
        <p:spPr>
          <a:xfrm>
            <a:off x="7277959" y="14626499"/>
            <a:ext cx="1296107" cy="369332"/>
          </a:xfrm>
          <a:prstGeom prst="rect">
            <a:avLst/>
          </a:prstGeom>
          <a:noFill/>
        </p:spPr>
        <p:txBody>
          <a:bodyPr wrap="square" rtlCol="0">
            <a:spAutoFit/>
          </a:bodyPr>
          <a:lstStyle/>
          <a:p>
            <a:pPr algn="ctr"/>
            <a:r>
              <a:rPr kumimoji="1" lang="en-US" altLang="zh-CN" sz="1800" b="1">
                <a:solidFill>
                  <a:srgbClr val="FFFF00"/>
                </a:solidFill>
                <a:latin typeface="Times New Roman" charset="0"/>
                <a:ea typeface="Times New Roman" charset="0"/>
                <a:cs typeface="Times New Roman" charset="0"/>
              </a:rPr>
              <a:t>Discussion</a:t>
            </a:r>
            <a:endParaRPr kumimoji="1" lang="zh-CN" altLang="en-US" sz="1800" b="1" dirty="0">
              <a:solidFill>
                <a:srgbClr val="FFFF00"/>
              </a:solidFill>
              <a:latin typeface="Times New Roman" charset="0"/>
              <a:ea typeface="Times New Roman" charset="0"/>
              <a:cs typeface="Times New Roman" charset="0"/>
            </a:endParaRPr>
          </a:p>
        </p:txBody>
      </p:sp>
      <p:sp>
        <p:nvSpPr>
          <p:cNvPr id="88" name="文本框 87"/>
          <p:cNvSpPr txBox="1"/>
          <p:nvPr/>
        </p:nvSpPr>
        <p:spPr>
          <a:xfrm>
            <a:off x="7303788" y="15383133"/>
            <a:ext cx="2973081" cy="4093428"/>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a:t>
            </a:r>
            <a:r>
              <a:rPr kumimoji="1" lang="en-US" altLang="zh-CN" sz="18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The wave heating and cooling effect could become </a:t>
            </a:r>
            <a:r>
              <a:rPr lang="en-US" altLang="zh-CN" sz="1400" b="1" dirty="0">
                <a:latin typeface="Times New Roman" charset="0"/>
                <a:ea typeface="Times New Roman" charset="0"/>
                <a:cs typeface="Times New Roman" charset="0"/>
              </a:rPr>
              <a:t>dominant</a:t>
            </a:r>
            <a:endParaRPr lang="en-US" altLang="zh-CN" sz="1400" dirty="0">
              <a:latin typeface="Times New Roman" charset="0"/>
              <a:ea typeface="Times New Roman" charset="0"/>
              <a:cs typeface="Times New Roman" charset="0"/>
            </a:endParaRPr>
          </a:p>
          <a:p>
            <a:r>
              <a:rPr lang="en-US" altLang="zh-CN" sz="1400" dirty="0">
                <a:latin typeface="Times New Roman" charset="0"/>
                <a:ea typeface="Times New Roman" charset="0"/>
                <a:cs typeface="Times New Roman" charset="0"/>
              </a:rPr>
              <a:t>(solar EUV heating have 25% efficiency (de La </a:t>
            </a:r>
            <a:r>
              <a:rPr lang="en-US" altLang="zh-CN" sz="1400" dirty="0" err="1">
                <a:latin typeface="Times New Roman" charset="0"/>
                <a:ea typeface="Times New Roman" charset="0"/>
                <a:cs typeface="Times New Roman" charset="0"/>
              </a:rPr>
              <a:t>Haye</a:t>
            </a:r>
            <a:r>
              <a:rPr lang="en-US" altLang="zh-CN" sz="1400" dirty="0">
                <a:latin typeface="Times New Roman" charset="0"/>
                <a:ea typeface="Times New Roman" charset="0"/>
                <a:cs typeface="Times New Roman" charset="0"/>
              </a:rPr>
              <a:t> et al.</a:t>
            </a:r>
            <a:r>
              <a:rPr lang="is-IS" altLang="zh-CN" sz="1400" dirty="0">
                <a:latin typeface="Times New Roman" charset="0"/>
                <a:ea typeface="Times New Roman" charset="0"/>
                <a:cs typeface="Times New Roman" charset="0"/>
              </a:rPr>
              <a:t>2008)</a:t>
            </a:r>
            <a:r>
              <a:rPr lang="en-US" altLang="zh-CN" sz="1400" dirty="0">
                <a:latin typeface="Times New Roman" charset="0"/>
                <a:ea typeface="Times New Roman" charset="0"/>
                <a:cs typeface="Times New Roman" charset="0"/>
              </a:rPr>
              <a:t>):</a:t>
            </a:r>
          </a:p>
          <a:p>
            <a:endParaRPr lang="en-US" altLang="zh-CN" sz="1600" dirty="0"/>
          </a:p>
          <a:p>
            <a:r>
              <a:rPr kumimoji="1" lang="zh-CN" altLang="en-US" sz="1600" dirty="0">
                <a:latin typeface="Times New Roman" charset="0"/>
                <a:ea typeface="Times New Roman" charset="0"/>
                <a:cs typeface="Times New Roman" charset="0"/>
              </a:rPr>
              <a:t>・</a:t>
            </a:r>
            <a:r>
              <a:rPr lang="en-US" altLang="zh-CN" sz="16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~190 </a:t>
            </a:r>
            <a:r>
              <a:rPr kumimoji="1" lang="en-US" altLang="zh-CN" sz="1400" dirty="0">
                <a:latin typeface="Times New Roman" charset="0"/>
                <a:ea typeface="Times New Roman" charset="0"/>
                <a:cs typeface="Times New Roman" charset="0"/>
              </a:rPr>
              <a:t>eV cm</a:t>
            </a:r>
            <a:r>
              <a:rPr kumimoji="1" lang="en-US" altLang="zh-CN" sz="1400" baseline="30000" dirty="0">
                <a:latin typeface="Times New Roman" charset="0"/>
                <a:ea typeface="Times New Roman" charset="0"/>
                <a:cs typeface="Times New Roman" charset="0"/>
              </a:rPr>
              <a:t>-3</a:t>
            </a:r>
            <a:r>
              <a:rPr kumimoji="1" lang="en-US" altLang="zh-CN" sz="1400" dirty="0">
                <a:latin typeface="Times New Roman" charset="0"/>
                <a:ea typeface="Times New Roman" charset="0"/>
                <a:cs typeface="Times New Roman" charset="0"/>
              </a:rPr>
              <a:t> s</a:t>
            </a:r>
            <a:r>
              <a:rPr kumimoji="1" lang="en-US" altLang="zh-CN" sz="1400" baseline="30000" dirty="0">
                <a:latin typeface="Times New Roman" charset="0"/>
                <a:ea typeface="Times New Roman" charset="0"/>
                <a:cs typeface="Times New Roman" charset="0"/>
              </a:rPr>
              <a:t>-1</a:t>
            </a:r>
            <a:r>
              <a:rPr kumimoji="1" lang="en-US" altLang="zh-CN" sz="1400" dirty="0">
                <a:latin typeface="Times New Roman" charset="0"/>
                <a:ea typeface="Times New Roman" charset="0"/>
                <a:cs typeface="Times New Roman" charset="0"/>
              </a:rPr>
              <a:t> (25%) </a:t>
            </a:r>
            <a:r>
              <a:rPr lang="en-US" altLang="zh-CN" sz="1400" dirty="0">
                <a:latin typeface="Times New Roman" charset="0"/>
                <a:ea typeface="Times New Roman" charset="0"/>
                <a:cs typeface="Times New Roman" charset="0"/>
              </a:rPr>
              <a:t>at 1000km and  ~130 </a:t>
            </a:r>
            <a:r>
              <a:rPr kumimoji="1" lang="en-US" altLang="zh-CN" sz="1400" dirty="0">
                <a:latin typeface="Times New Roman" charset="0"/>
                <a:ea typeface="Times New Roman" charset="0"/>
                <a:cs typeface="Times New Roman" charset="0"/>
              </a:rPr>
              <a:t>eV cm</a:t>
            </a:r>
            <a:r>
              <a:rPr kumimoji="1" lang="en-US" altLang="zh-CN" sz="1400" baseline="30000" dirty="0">
                <a:latin typeface="Times New Roman" charset="0"/>
                <a:ea typeface="Times New Roman" charset="0"/>
                <a:cs typeface="Times New Roman" charset="0"/>
              </a:rPr>
              <a:t>-3</a:t>
            </a:r>
            <a:r>
              <a:rPr kumimoji="1" lang="en-US" altLang="zh-CN" sz="1400" dirty="0">
                <a:latin typeface="Times New Roman" charset="0"/>
                <a:ea typeface="Times New Roman" charset="0"/>
                <a:cs typeface="Times New Roman" charset="0"/>
              </a:rPr>
              <a:t> s</a:t>
            </a:r>
            <a:r>
              <a:rPr kumimoji="1" lang="en-US" altLang="zh-CN" sz="1400" baseline="30000" dirty="0">
                <a:latin typeface="Times New Roman" charset="0"/>
                <a:ea typeface="Times New Roman" charset="0"/>
                <a:cs typeface="Times New Roman" charset="0"/>
              </a:rPr>
              <a:t>-1</a:t>
            </a:r>
            <a:r>
              <a:rPr kumimoji="1" lang="en-US" altLang="zh-CN" sz="1400" dirty="0">
                <a:latin typeface="Times New Roman" charset="0"/>
                <a:ea typeface="Times New Roman" charset="0"/>
                <a:cs typeface="Times New Roman" charset="0"/>
              </a:rPr>
              <a:t> (25%) </a:t>
            </a:r>
            <a:r>
              <a:rPr lang="en-US" altLang="zh-CN" sz="1400" dirty="0">
                <a:latin typeface="Times New Roman" charset="0"/>
                <a:ea typeface="Times New Roman" charset="0"/>
                <a:cs typeface="Times New Roman" charset="0"/>
              </a:rPr>
              <a:t>at</a:t>
            </a:r>
          </a:p>
          <a:p>
            <a:r>
              <a:rPr lang="en-US" altLang="zh-CN" sz="1400" dirty="0">
                <a:latin typeface="Times New Roman" charset="0"/>
                <a:ea typeface="Times New Roman" charset="0"/>
                <a:cs typeface="Times New Roman" charset="0"/>
              </a:rPr>
              <a:t>1100km; </a:t>
            </a:r>
            <a:r>
              <a:rPr kumimoji="1" lang="en-US" altLang="zh-CN" sz="1400" dirty="0">
                <a:latin typeface="Times New Roman" charset="0"/>
                <a:ea typeface="Times New Roman" charset="0"/>
                <a:cs typeface="Times New Roman" charset="0"/>
              </a:rPr>
              <a:t>these values </a:t>
            </a:r>
            <a:r>
              <a:rPr lang="en-US" altLang="zh-CN" sz="1400" dirty="0">
                <a:latin typeface="Times New Roman" charset="0"/>
                <a:ea typeface="Times New Roman" charset="0"/>
                <a:cs typeface="Times New Roman" charset="0"/>
              </a:rPr>
              <a:t>are approximately equal to the heating rates associated with wave 6h900km and 3h600km respectively;</a:t>
            </a:r>
          </a:p>
          <a:p>
            <a:endParaRPr lang="en-US" altLang="zh-CN" sz="1400" dirty="0">
              <a:latin typeface="Times New Roman" charset="0"/>
              <a:ea typeface="Times New Roman" charset="0"/>
              <a:cs typeface="Times New Roman" charset="0"/>
            </a:endParaRPr>
          </a:p>
          <a:p>
            <a:r>
              <a:rPr kumimoji="1" lang="zh-CN" altLang="en-US" sz="1400" dirty="0">
                <a:latin typeface="Times New Roman" charset="0"/>
                <a:ea typeface="Times New Roman" charset="0"/>
                <a:cs typeface="Times New Roman" charset="0"/>
              </a:rPr>
              <a:t>・</a:t>
            </a:r>
            <a:r>
              <a:rPr kumimoji="1" lang="en-US" altLang="zh-CN" sz="1400" dirty="0">
                <a:latin typeface="Times New Roman" charset="0"/>
                <a:ea typeface="Times New Roman" charset="0"/>
                <a:cs typeface="Times New Roman" charset="0"/>
              </a:rPr>
              <a:t>Although the peak value of </a:t>
            </a:r>
            <a:r>
              <a:rPr lang="en-US" altLang="zh-CN" sz="1400" dirty="0">
                <a:latin typeface="Times New Roman" charset="0"/>
                <a:ea typeface="Times New Roman" charset="0"/>
                <a:cs typeface="Times New Roman" charset="0"/>
              </a:rPr>
              <a:t>25% solar EUV heating rate is about 440 </a:t>
            </a:r>
            <a:r>
              <a:rPr kumimoji="1" lang="en-US" altLang="zh-CN" sz="1400" dirty="0">
                <a:latin typeface="Times New Roman" charset="0"/>
                <a:ea typeface="Times New Roman" charset="0"/>
                <a:cs typeface="Times New Roman" charset="0"/>
              </a:rPr>
              <a:t>eV cm</a:t>
            </a:r>
            <a:r>
              <a:rPr kumimoji="1" lang="en-US" altLang="zh-CN" sz="1400" baseline="30000" dirty="0">
                <a:latin typeface="Times New Roman" charset="0"/>
                <a:ea typeface="Times New Roman" charset="0"/>
                <a:cs typeface="Times New Roman" charset="0"/>
              </a:rPr>
              <a:t>-3</a:t>
            </a:r>
            <a:r>
              <a:rPr kumimoji="1" lang="en-US" altLang="zh-CN" sz="1400" dirty="0">
                <a:latin typeface="Times New Roman" charset="0"/>
                <a:ea typeface="Times New Roman" charset="0"/>
                <a:cs typeface="Times New Roman" charset="0"/>
              </a:rPr>
              <a:t> s</a:t>
            </a:r>
            <a:r>
              <a:rPr kumimoji="1" lang="en-US" altLang="zh-CN" sz="1400" baseline="30000" dirty="0">
                <a:latin typeface="Times New Roman" charset="0"/>
                <a:ea typeface="Times New Roman" charset="0"/>
                <a:cs typeface="Times New Roman" charset="0"/>
              </a:rPr>
              <a:t>-1</a:t>
            </a:r>
            <a:r>
              <a:rPr lang="en-US" altLang="zh-CN" sz="1400" dirty="0">
                <a:latin typeface="Times New Roman" charset="0"/>
                <a:ea typeface="Times New Roman" charset="0"/>
                <a:cs typeface="Times New Roman" charset="0"/>
              </a:rPr>
              <a:t> above 700km, the other wave models can produce MHR ranging from 400 to 1000 </a:t>
            </a:r>
            <a:r>
              <a:rPr kumimoji="1" lang="en-US" altLang="zh-CN" sz="1400" dirty="0">
                <a:latin typeface="Times New Roman" charset="0"/>
                <a:ea typeface="Times New Roman" charset="0"/>
                <a:cs typeface="Times New Roman" charset="0"/>
              </a:rPr>
              <a:t>eV cm</a:t>
            </a:r>
            <a:r>
              <a:rPr kumimoji="1" lang="en-US" altLang="zh-CN" sz="1400" baseline="30000" dirty="0">
                <a:latin typeface="Times New Roman" charset="0"/>
                <a:ea typeface="Times New Roman" charset="0"/>
                <a:cs typeface="Times New Roman" charset="0"/>
              </a:rPr>
              <a:t>-3</a:t>
            </a:r>
            <a:r>
              <a:rPr kumimoji="1" lang="en-US" altLang="zh-CN" sz="1400" dirty="0">
                <a:latin typeface="Times New Roman" charset="0"/>
                <a:ea typeface="Times New Roman" charset="0"/>
                <a:cs typeface="Times New Roman" charset="0"/>
              </a:rPr>
              <a:t> s</a:t>
            </a:r>
            <a:r>
              <a:rPr kumimoji="1" lang="en-US" altLang="zh-CN" sz="1400" baseline="30000" dirty="0">
                <a:latin typeface="Times New Roman" charset="0"/>
                <a:ea typeface="Times New Roman" charset="0"/>
                <a:cs typeface="Times New Roman" charset="0"/>
              </a:rPr>
              <a:t>-1</a:t>
            </a:r>
            <a:r>
              <a:rPr lang="en-US" altLang="zh-CN" sz="1400" dirty="0">
                <a:latin typeface="Times New Roman" charset="0"/>
                <a:ea typeface="Times New Roman" charset="0"/>
                <a:cs typeface="Times New Roman" charset="0"/>
              </a:rPr>
              <a:t> between 700km and 900km.</a:t>
            </a:r>
          </a:p>
        </p:txBody>
      </p:sp>
      <p:sp>
        <p:nvSpPr>
          <p:cNvPr id="95" name="矩形 94"/>
          <p:cNvSpPr/>
          <p:nvPr/>
        </p:nvSpPr>
        <p:spPr>
          <a:xfrm>
            <a:off x="7294169" y="22598069"/>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p:cNvSpPr txBox="1"/>
          <p:nvPr/>
        </p:nvSpPr>
        <p:spPr>
          <a:xfrm>
            <a:off x="7041490" y="22577243"/>
            <a:ext cx="1848203" cy="369332"/>
          </a:xfrm>
          <a:prstGeom prst="rect">
            <a:avLst/>
          </a:prstGeom>
          <a:noFill/>
        </p:spPr>
        <p:txBody>
          <a:bodyPr wrap="square" rtlCol="0">
            <a:spAutoFit/>
          </a:bodyPr>
          <a:lstStyle/>
          <a:p>
            <a:pPr algn="ctr"/>
            <a:r>
              <a:rPr kumimoji="1" lang="en-US" altLang="zh-CN" sz="1800" b="1">
                <a:solidFill>
                  <a:srgbClr val="FFFF00"/>
                </a:solidFill>
                <a:latin typeface="Times New Roman" charset="0"/>
                <a:ea typeface="Times New Roman" charset="0"/>
                <a:cs typeface="Times New Roman" charset="0"/>
              </a:rPr>
              <a:t>Conclusions</a:t>
            </a:r>
            <a:endParaRPr kumimoji="1" lang="zh-CN" altLang="en-US" sz="1800" b="1" dirty="0">
              <a:solidFill>
                <a:srgbClr val="FFFF00"/>
              </a:solidFill>
              <a:latin typeface="Times New Roman" charset="0"/>
              <a:ea typeface="Times New Roman" charset="0"/>
              <a:cs typeface="Times New Roman" charset="0"/>
            </a:endParaRPr>
          </a:p>
        </p:txBody>
      </p:sp>
      <p:sp>
        <p:nvSpPr>
          <p:cNvPr id="97" name="文本框 96"/>
          <p:cNvSpPr txBox="1"/>
          <p:nvPr/>
        </p:nvSpPr>
        <p:spPr>
          <a:xfrm>
            <a:off x="7360458" y="22963161"/>
            <a:ext cx="6925252" cy="3385542"/>
          </a:xfrm>
          <a:prstGeom prst="rect">
            <a:avLst/>
          </a:prstGeom>
          <a:noFill/>
        </p:spPr>
        <p:txBody>
          <a:bodyPr wrap="square" rtlCol="0">
            <a:spAutoFit/>
          </a:bodyPr>
          <a:lstStyle/>
          <a:p>
            <a:r>
              <a:rPr kumimoji="1" lang="en-US" altLang="zh-CN" sz="1800" dirty="0">
                <a:latin typeface="Times New Roman" charset="0"/>
                <a:ea typeface="Times New Roman" charset="0"/>
                <a:cs typeface="Times New Roman" charset="0"/>
              </a:rPr>
              <a:t>➣ Solar EUV radiation, charged particle precipitation, Joule Heating, </a:t>
            </a:r>
            <a:r>
              <a:rPr lang="en-US" altLang="zh-CN" sz="1800" dirty="0">
                <a:latin typeface="Times New Roman" charset="0"/>
                <a:ea typeface="Times New Roman" charset="0"/>
                <a:cs typeface="Times New Roman" charset="0"/>
              </a:rPr>
              <a:t>none of them contributes to the observed temperature variability(~60K);</a:t>
            </a:r>
          </a:p>
          <a:p>
            <a:endParaRPr kumimoji="1" lang="en-US" altLang="zh-CN" sz="1800" dirty="0">
              <a:latin typeface="Times New Roman" charset="0"/>
              <a:ea typeface="Times New Roman" charset="0"/>
              <a:cs typeface="Times New Roman" charset="0"/>
            </a:endParaRPr>
          </a:p>
          <a:p>
            <a:r>
              <a:rPr kumimoji="1" lang="en-US" altLang="zh-CN"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Our calculations of gravity wave’s heating</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rates are comparable or larger than those in previous studies;</a:t>
            </a:r>
          </a:p>
          <a:p>
            <a:endParaRPr lang="en-US" altLang="zh-CN" sz="1800" dirty="0">
              <a:latin typeface="Times New Roman" charset="0"/>
              <a:ea typeface="Times New Roman" charset="0"/>
              <a:cs typeface="Times New Roman" charset="0"/>
            </a:endParaRPr>
          </a:p>
          <a:p>
            <a:r>
              <a:rPr kumimoji="1" lang="en-US" altLang="zh-CN" sz="1800" dirty="0">
                <a:latin typeface="Times New Roman" charset="0"/>
                <a:ea typeface="Times New Roman" charset="0"/>
                <a:cs typeface="Times New Roman" charset="0"/>
              </a:rPr>
              <a:t>➣ </a:t>
            </a:r>
            <a:r>
              <a:rPr kumimoji="1" lang="en-US" altLang="zh-CN" sz="1800" dirty="0">
                <a:solidFill>
                  <a:srgbClr val="FF0000"/>
                </a:solidFill>
                <a:latin typeface="Times New Roman" charset="0"/>
                <a:ea typeface="Times New Roman" charset="0"/>
                <a:cs typeface="Times New Roman" charset="0"/>
              </a:rPr>
              <a:t>The temperature derived from wave energy fluxes shows large variability that can exceed 60K;</a:t>
            </a:r>
          </a:p>
          <a:p>
            <a:endParaRPr kumimoji="1" lang="en-US" altLang="zh-CN" sz="1800" dirty="0">
              <a:solidFill>
                <a:srgbClr val="FF0000"/>
              </a:solidFill>
              <a:latin typeface="Times New Roman" charset="0"/>
              <a:ea typeface="Times New Roman" charset="0"/>
              <a:cs typeface="Times New Roman" charset="0"/>
            </a:endParaRPr>
          </a:p>
          <a:p>
            <a:r>
              <a:rPr kumimoji="1" lang="en-US" altLang="zh-CN" sz="1800" dirty="0">
                <a:latin typeface="Times New Roman" charset="0"/>
                <a:ea typeface="Times New Roman" charset="0"/>
                <a:cs typeface="Times New Roman" charset="0"/>
              </a:rPr>
              <a:t>➣ Wave dissipation serves as a a potential explanation of the observed temperature variability.</a:t>
            </a:r>
            <a:endParaRPr kumimoji="1" lang="en-US" altLang="zh-CN" sz="1800" dirty="0">
              <a:solidFill>
                <a:srgbClr val="FF0000"/>
              </a:solidFill>
              <a:latin typeface="Times New Roman" charset="0"/>
              <a:ea typeface="Times New Roman" charset="0"/>
              <a:cs typeface="Times New Roman" charset="0"/>
            </a:endParaRPr>
          </a:p>
          <a:p>
            <a:endParaRPr kumimoji="1" lang="en-US" altLang="zh-CN" sz="1600" dirty="0">
              <a:latin typeface="Times New Roman" charset="0"/>
              <a:ea typeface="Times New Roman" charset="0"/>
              <a:cs typeface="Times New Roman" charset="0"/>
            </a:endParaRPr>
          </a:p>
        </p:txBody>
      </p:sp>
      <p:sp>
        <p:nvSpPr>
          <p:cNvPr id="98" name="文本框 97"/>
          <p:cNvSpPr txBox="1"/>
          <p:nvPr/>
        </p:nvSpPr>
        <p:spPr>
          <a:xfrm>
            <a:off x="7308869" y="26129930"/>
            <a:ext cx="7016509" cy="5672398"/>
          </a:xfrm>
          <a:prstGeom prst="rect">
            <a:avLst/>
          </a:prstGeom>
          <a:solidFill>
            <a:schemeClr val="bg1"/>
          </a:solidFill>
        </p:spPr>
        <p:txBody>
          <a:bodyPr wrap="square" rtlCol="0">
            <a:spAutoFit/>
          </a:bodyPr>
          <a:lstStyle/>
          <a:p>
            <a:endParaRPr kumimoji="1" lang="zh-CN" altLang="en-US"/>
          </a:p>
        </p:txBody>
      </p:sp>
      <p:sp>
        <p:nvSpPr>
          <p:cNvPr id="99" name="矩形 98"/>
          <p:cNvSpPr/>
          <p:nvPr/>
        </p:nvSpPr>
        <p:spPr>
          <a:xfrm>
            <a:off x="7280394" y="26111345"/>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p:cNvSpPr txBox="1"/>
          <p:nvPr/>
        </p:nvSpPr>
        <p:spPr>
          <a:xfrm>
            <a:off x="7239890" y="26090396"/>
            <a:ext cx="1372244"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References</a:t>
            </a:r>
            <a:endParaRPr kumimoji="1" lang="zh-CN" altLang="en-US" sz="1800" b="1" dirty="0">
              <a:solidFill>
                <a:srgbClr val="FFFF00"/>
              </a:solidFill>
              <a:latin typeface="Times New Roman" charset="0"/>
              <a:ea typeface="Times New Roman" charset="0"/>
              <a:cs typeface="Times New Roman" charset="0"/>
            </a:endParaRPr>
          </a:p>
        </p:txBody>
      </p:sp>
      <p:sp>
        <p:nvSpPr>
          <p:cNvPr id="101" name="文本框 100"/>
          <p:cNvSpPr txBox="1"/>
          <p:nvPr/>
        </p:nvSpPr>
        <p:spPr>
          <a:xfrm>
            <a:off x="7290116" y="26462024"/>
            <a:ext cx="3588166" cy="5355312"/>
          </a:xfrm>
          <a:prstGeom prst="rect">
            <a:avLst/>
          </a:prstGeom>
          <a:noFill/>
        </p:spPr>
        <p:txBody>
          <a:bodyPr wrap="square" rtlCol="0">
            <a:spAutoFit/>
          </a:bodyPr>
          <a:lstStyle/>
          <a:p>
            <a:r>
              <a:rPr lang="en-US" altLang="zh-CN" sz="900" dirty="0">
                <a:latin typeface="Times New Roman" charset="0"/>
                <a:ea typeface="Times New Roman" charset="0"/>
                <a:cs typeface="Times New Roman" charset="0"/>
              </a:rPr>
              <a:t>1.Coustenis, A., </a:t>
            </a:r>
            <a:r>
              <a:rPr lang="en-US" altLang="zh-CN" sz="900" dirty="0" err="1">
                <a:latin typeface="Times New Roman" charset="0"/>
                <a:ea typeface="Times New Roman" charset="0"/>
                <a:cs typeface="Times New Roman" charset="0"/>
              </a:rPr>
              <a:t>Achterberg</a:t>
            </a:r>
            <a:r>
              <a:rPr lang="en-US" altLang="zh-CN" sz="900" dirty="0">
                <a:latin typeface="Times New Roman" charset="0"/>
                <a:ea typeface="Times New Roman" charset="0"/>
                <a:cs typeface="Times New Roman" charset="0"/>
              </a:rPr>
              <a:t>, R. K., </a:t>
            </a:r>
            <a:r>
              <a:rPr lang="en-US" altLang="zh-CN" sz="900" dirty="0" err="1">
                <a:latin typeface="Times New Roman" charset="0"/>
                <a:ea typeface="Times New Roman" charset="0"/>
                <a:cs typeface="Times New Roman" charset="0"/>
              </a:rPr>
              <a:t>Conrath</a:t>
            </a:r>
            <a:r>
              <a:rPr lang="en-US" altLang="zh-CN" sz="900" dirty="0">
                <a:latin typeface="Times New Roman" charset="0"/>
                <a:ea typeface="Times New Roman" charset="0"/>
                <a:cs typeface="Times New Roman" charset="0"/>
              </a:rPr>
              <a:t>, B. J., et al. 2007, Icarus, 189, 35</a:t>
            </a:r>
          </a:p>
          <a:p>
            <a:r>
              <a:rPr lang="it-IT" altLang="zh-CN" sz="900" dirty="0">
                <a:latin typeface="Times New Roman" charset="0"/>
                <a:ea typeface="Times New Roman" charset="0"/>
                <a:cs typeface="Times New Roman" charset="0"/>
              </a:rPr>
              <a:t>2.Cui,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Yelle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R</a:t>
            </a:r>
            <a:r>
              <a:rPr lang="it-IT" altLang="zh-CN" sz="900" dirty="0">
                <a:latin typeface="Times New Roman" charset="0"/>
                <a:ea typeface="Times New Roman" charset="0"/>
                <a:cs typeface="Times New Roman" charset="0"/>
              </a:rPr>
              <a:t>. V., </a:t>
            </a:r>
            <a:r>
              <a:rPr lang="it-IT" altLang="zh-CN" sz="900" dirty="0" err="1">
                <a:latin typeface="Times New Roman" charset="0"/>
                <a:ea typeface="Times New Roman" charset="0"/>
                <a:cs typeface="Times New Roman" charset="0"/>
              </a:rPr>
              <a:t>Müller-Wodarg</a:t>
            </a:r>
            <a:r>
              <a:rPr lang="it-IT" altLang="zh-CN" sz="900" dirty="0">
                <a:latin typeface="Times New Roman" charset="0"/>
                <a:ea typeface="Times New Roman" charset="0"/>
                <a:cs typeface="Times New Roman" charset="0"/>
              </a:rPr>
              <a:t>, I. C.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Lavvas</a:t>
            </a:r>
            <a:r>
              <a:rPr lang="it-IT" altLang="zh-CN" sz="900" dirty="0">
                <a:latin typeface="Times New Roman" charset="0"/>
                <a:ea typeface="Times New Roman" charset="0"/>
                <a:cs typeface="Times New Roman" charset="0"/>
              </a:rPr>
              <a:t>, P. P., &amp; </a:t>
            </a:r>
            <a:r>
              <a:rPr lang="it-IT" altLang="zh-CN" sz="900" dirty="0" err="1">
                <a:latin typeface="Times New Roman" charset="0"/>
                <a:ea typeface="Times New Roman" charset="0"/>
                <a:cs typeface="Times New Roman" charset="0"/>
              </a:rPr>
              <a:t>Galand</a:t>
            </a:r>
            <a:r>
              <a:rPr lang="it-IT" altLang="zh-CN" sz="900" dirty="0">
                <a:latin typeface="Times New Roman" charset="0"/>
                <a:ea typeface="Times New Roman" charset="0"/>
                <a:cs typeface="Times New Roman" charset="0"/>
              </a:rPr>
              <a:t>, M.2011, Journal of   </a:t>
            </a:r>
            <a:r>
              <a:rPr lang="it-IT" altLang="zh-CN" sz="900" dirty="0" err="1">
                <a:latin typeface="Times New Roman" charset="0"/>
                <a:ea typeface="Times New Roman" charset="0"/>
                <a:cs typeface="Times New Roman" charset="0"/>
              </a:rPr>
              <a:t>Geophysical</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Research</a:t>
            </a:r>
            <a:r>
              <a:rPr lang="it-IT" altLang="zh-CN" sz="900" dirty="0">
                <a:latin typeface="Times New Roman" charset="0"/>
                <a:ea typeface="Times New Roman" charset="0"/>
                <a:cs typeface="Times New Roman" charset="0"/>
              </a:rPr>
              <a:t> (Space </a:t>
            </a:r>
            <a:r>
              <a:rPr lang="it-IT" altLang="zh-CN" sz="900" dirty="0" err="1">
                <a:latin typeface="Times New Roman" charset="0"/>
                <a:ea typeface="Times New Roman" charset="0"/>
                <a:cs typeface="Times New Roman" charset="0"/>
              </a:rPr>
              <a:t>Physics</a:t>
            </a:r>
            <a:r>
              <a:rPr lang="it-IT" altLang="zh-CN" sz="900" dirty="0">
                <a:latin typeface="Times New Roman" charset="0"/>
                <a:ea typeface="Times New Roman" charset="0"/>
                <a:cs typeface="Times New Roman" charset="0"/>
              </a:rPr>
              <a:t>), 116, A11324</a:t>
            </a:r>
          </a:p>
          <a:p>
            <a:r>
              <a:rPr lang="it-IT" altLang="zh-CN" sz="900" dirty="0">
                <a:latin typeface="Times New Roman" charset="0"/>
                <a:ea typeface="Times New Roman" charset="0"/>
                <a:cs typeface="Times New Roman" charset="0"/>
              </a:rPr>
              <a:t>3.Cui,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Lian</a:t>
            </a:r>
            <a:r>
              <a:rPr lang="it-IT" altLang="zh-CN" sz="900" dirty="0">
                <a:latin typeface="Times New Roman" charset="0"/>
                <a:ea typeface="Times New Roman" charset="0"/>
                <a:cs typeface="Times New Roman" charset="0"/>
              </a:rPr>
              <a:t>, Y., &amp; </a:t>
            </a:r>
            <a:r>
              <a:rPr lang="it-IT" altLang="zh-CN" sz="900" dirty="0" err="1">
                <a:latin typeface="Times New Roman" charset="0"/>
                <a:ea typeface="Times New Roman" charset="0"/>
                <a:cs typeface="Times New Roman" charset="0"/>
              </a:rPr>
              <a:t>Müller-Wodarg</a:t>
            </a:r>
            <a:r>
              <a:rPr lang="it-IT" altLang="zh-CN" sz="900" dirty="0">
                <a:latin typeface="Times New Roman" charset="0"/>
                <a:ea typeface="Times New Roman" charset="0"/>
                <a:cs typeface="Times New Roman" charset="0"/>
              </a:rPr>
              <a:t>, I. C.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 2013, </a:t>
            </a:r>
            <a:r>
              <a:rPr lang="it-IT" altLang="zh-CN" sz="900" dirty="0" err="1">
                <a:latin typeface="Times New Roman" charset="0"/>
                <a:ea typeface="Times New Roman" charset="0"/>
                <a:cs typeface="Times New Roman" charset="0"/>
              </a:rPr>
              <a:t>Geophys</a:t>
            </a:r>
            <a:r>
              <a:rPr lang="it-IT" altLang="zh-CN" sz="900" dirty="0">
                <a:latin typeface="Times New Roman" charset="0"/>
                <a:ea typeface="Times New Roman" charset="0"/>
                <a:cs typeface="Times New Roman" charset="0"/>
              </a:rPr>
              <a:t>. Res. </a:t>
            </a:r>
            <a:r>
              <a:rPr lang="it-IT" altLang="zh-CN" sz="900" dirty="0" err="1">
                <a:latin typeface="Times New Roman" charset="0"/>
                <a:ea typeface="Times New Roman" charset="0"/>
                <a:cs typeface="Times New Roman" charset="0"/>
              </a:rPr>
              <a:t>Lett</a:t>
            </a:r>
            <a:r>
              <a:rPr lang="it-IT" altLang="zh-CN" sz="900" dirty="0">
                <a:latin typeface="Times New Roman" charset="0"/>
                <a:ea typeface="Times New Roman" charset="0"/>
                <a:cs typeface="Times New Roman" charset="0"/>
              </a:rPr>
              <a:t>., 40,43</a:t>
            </a:r>
          </a:p>
          <a:p>
            <a:r>
              <a:rPr lang="it-IT" altLang="zh-CN" sz="900" dirty="0">
                <a:latin typeface="Times New Roman" charset="0"/>
                <a:ea typeface="Times New Roman" charset="0"/>
                <a:cs typeface="Times New Roman" charset="0"/>
              </a:rPr>
              <a:t>4.Cui,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Yelle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R</a:t>
            </a:r>
            <a:r>
              <a:rPr lang="it-IT" altLang="zh-CN" sz="900" dirty="0">
                <a:latin typeface="Times New Roman" charset="0"/>
                <a:ea typeface="Times New Roman" charset="0"/>
                <a:cs typeface="Times New Roman" charset="0"/>
              </a:rPr>
              <a:t>. V., Li, T., </a:t>
            </a:r>
            <a:r>
              <a:rPr lang="it-IT" altLang="zh-CN" sz="900" dirty="0" err="1">
                <a:latin typeface="Times New Roman" charset="0"/>
                <a:ea typeface="Times New Roman" charset="0"/>
                <a:cs typeface="Times New Roman" charset="0"/>
              </a:rPr>
              <a:t>Snowden</a:t>
            </a:r>
            <a:r>
              <a:rPr lang="it-IT" altLang="zh-CN" sz="900" dirty="0">
                <a:latin typeface="Times New Roman" charset="0"/>
                <a:ea typeface="Times New Roman" charset="0"/>
                <a:cs typeface="Times New Roman" charset="0"/>
              </a:rPr>
              <a:t>, D. S. &amp; </a:t>
            </a:r>
            <a:r>
              <a:rPr lang="it-IT" altLang="zh-CN" sz="900" dirty="0" err="1">
                <a:latin typeface="Times New Roman" charset="0"/>
                <a:ea typeface="Times New Roman" charset="0"/>
                <a:cs typeface="Times New Roman" charset="0"/>
              </a:rPr>
              <a:t>Müller-Wodarg</a:t>
            </a:r>
            <a:r>
              <a:rPr lang="it-IT" altLang="zh-CN" sz="900" dirty="0">
                <a:latin typeface="Times New Roman" charset="0"/>
                <a:ea typeface="Times New Roman" charset="0"/>
                <a:cs typeface="Times New Roman" charset="0"/>
              </a:rPr>
              <a:t>, I. C.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a:t>
            </a:r>
            <a:r>
              <a:rPr lang="pt-BR" altLang="zh-CN" sz="900" dirty="0">
                <a:latin typeface="Times New Roman" charset="0"/>
                <a:ea typeface="Times New Roman" charset="0"/>
                <a:cs typeface="Times New Roman" charset="0"/>
              </a:rPr>
              <a:t>2013, EPSC, 593</a:t>
            </a:r>
          </a:p>
          <a:p>
            <a:r>
              <a:rPr lang="pt-BR" altLang="zh-CN" sz="900" dirty="0">
                <a:latin typeface="Times New Roman" charset="0"/>
                <a:ea typeface="Times New Roman" charset="0"/>
                <a:cs typeface="Times New Roman" charset="0"/>
              </a:rPr>
              <a:t>5.Cui, J., </a:t>
            </a:r>
            <a:r>
              <a:rPr lang="pt-BR" altLang="zh-CN" sz="900" dirty="0" err="1">
                <a:latin typeface="Times New Roman" charset="0"/>
                <a:ea typeface="Times New Roman" charset="0"/>
                <a:cs typeface="Times New Roman" charset="0"/>
              </a:rPr>
              <a:t>Yelle</a:t>
            </a:r>
            <a:r>
              <a:rPr lang="pt-BR" altLang="zh-CN" sz="900" dirty="0">
                <a:latin typeface="Times New Roman" charset="0"/>
                <a:ea typeface="Times New Roman" charset="0"/>
                <a:cs typeface="Times New Roman" charset="0"/>
              </a:rPr>
              <a:t>, R. V., Li, T., </a:t>
            </a:r>
            <a:r>
              <a:rPr lang="pt-BR" altLang="zh-CN" sz="900" dirty="0" err="1">
                <a:latin typeface="Times New Roman" charset="0"/>
                <a:ea typeface="Times New Roman" charset="0"/>
                <a:cs typeface="Times New Roman" charset="0"/>
              </a:rPr>
              <a:t>Snowden</a:t>
            </a:r>
            <a:r>
              <a:rPr lang="pt-BR" altLang="zh-CN" sz="900" dirty="0">
                <a:latin typeface="Times New Roman" charset="0"/>
                <a:ea typeface="Times New Roman" charset="0"/>
                <a:cs typeface="Times New Roman" charset="0"/>
              </a:rPr>
              <a:t>, D. S., &amp; </a:t>
            </a:r>
            <a:r>
              <a:rPr lang="pt-BR" altLang="zh-CN" sz="900" dirty="0" err="1">
                <a:latin typeface="Times New Roman" charset="0"/>
                <a:ea typeface="Times New Roman" charset="0"/>
                <a:cs typeface="Times New Roman" charset="0"/>
              </a:rPr>
              <a:t>Müller-Wodarg</a:t>
            </a:r>
            <a:r>
              <a:rPr lang="pt-BR" altLang="zh-CN" sz="900" dirty="0">
                <a:latin typeface="Times New Roman" charset="0"/>
                <a:ea typeface="Times New Roman" charset="0"/>
                <a:cs typeface="Times New Roman" charset="0"/>
              </a:rPr>
              <a:t>, I. C. F.2014, JGR 119, 490</a:t>
            </a:r>
          </a:p>
          <a:p>
            <a:r>
              <a:rPr lang="fi-FI" altLang="zh-CN" sz="900" dirty="0">
                <a:latin typeface="Times New Roman" charset="0"/>
                <a:ea typeface="Times New Roman" charset="0"/>
                <a:cs typeface="Times New Roman" charset="0"/>
              </a:rPr>
              <a:t>6.Cui, J., </a:t>
            </a:r>
            <a:r>
              <a:rPr lang="fi-FI" altLang="zh-CN" sz="900" dirty="0" err="1">
                <a:latin typeface="Times New Roman" charset="0"/>
                <a:ea typeface="Times New Roman" charset="0"/>
                <a:cs typeface="Times New Roman" charset="0"/>
              </a:rPr>
              <a:t>Cao</a:t>
            </a:r>
            <a:r>
              <a:rPr lang="fi-FI" altLang="zh-CN" sz="900" dirty="0">
                <a:latin typeface="Times New Roman" charset="0"/>
                <a:ea typeface="Times New Roman" charset="0"/>
                <a:cs typeface="Times New Roman" charset="0"/>
              </a:rPr>
              <a:t>, Y.-T., </a:t>
            </a:r>
            <a:r>
              <a:rPr lang="fi-FI" altLang="zh-CN" sz="900" dirty="0" err="1">
                <a:latin typeface="Times New Roman" charset="0"/>
                <a:ea typeface="Times New Roman" charset="0"/>
                <a:cs typeface="Times New Roman" charset="0"/>
              </a:rPr>
              <a:t>Lavvas</a:t>
            </a:r>
            <a:r>
              <a:rPr lang="fi-FI" altLang="zh-CN" sz="900" dirty="0">
                <a:latin typeface="Times New Roman" charset="0"/>
                <a:ea typeface="Times New Roman" charset="0"/>
                <a:cs typeface="Times New Roman" charset="0"/>
              </a:rPr>
              <a:t>, P. P., &amp; Koskinen, T. T. 2016, </a:t>
            </a:r>
            <a:r>
              <a:rPr lang="fi-FI" altLang="zh-CN" sz="900" dirty="0" err="1">
                <a:latin typeface="Times New Roman" charset="0"/>
                <a:ea typeface="Times New Roman" charset="0"/>
                <a:cs typeface="Times New Roman" charset="0"/>
              </a:rPr>
              <a:t>ApJL</a:t>
            </a:r>
            <a:r>
              <a:rPr lang="fi-FI" altLang="zh-CN" sz="900" dirty="0">
                <a:latin typeface="Times New Roman" charset="0"/>
                <a:ea typeface="Times New Roman" charset="0"/>
                <a:cs typeface="Times New Roman" charset="0"/>
              </a:rPr>
              <a:t>, 826, L5</a:t>
            </a:r>
          </a:p>
          <a:p>
            <a:r>
              <a:rPr lang="fi-FI" altLang="zh-CN" sz="900" dirty="0">
                <a:latin typeface="Times New Roman" charset="0"/>
                <a:ea typeface="Times New Roman" charset="0"/>
                <a:cs typeface="Times New Roman" charset="0"/>
              </a:rPr>
              <a:t>7.de La </a:t>
            </a:r>
            <a:r>
              <a:rPr lang="fi-FI" altLang="zh-CN" sz="900" dirty="0" err="1">
                <a:latin typeface="Times New Roman" charset="0"/>
                <a:ea typeface="Times New Roman" charset="0"/>
                <a:cs typeface="Times New Roman" charset="0"/>
              </a:rPr>
              <a:t>Haye</a:t>
            </a:r>
            <a:r>
              <a:rPr lang="fi-FI" altLang="zh-CN" sz="900" dirty="0">
                <a:latin typeface="Times New Roman" charset="0"/>
                <a:ea typeface="Times New Roman" charset="0"/>
                <a:cs typeface="Times New Roman" charset="0"/>
              </a:rPr>
              <a:t>, V., </a:t>
            </a:r>
            <a:r>
              <a:rPr lang="fi-FI" altLang="zh-CN" sz="900" dirty="0" err="1">
                <a:latin typeface="Times New Roman" charset="0"/>
                <a:ea typeface="Times New Roman" charset="0"/>
                <a:cs typeface="Times New Roman" charset="0"/>
              </a:rPr>
              <a:t>Waite</a:t>
            </a:r>
            <a:r>
              <a:rPr lang="fi-FI" altLang="zh-CN" sz="900" dirty="0">
                <a:latin typeface="Times New Roman" charset="0"/>
                <a:ea typeface="Times New Roman" charset="0"/>
                <a:cs typeface="Times New Roman" charset="0"/>
              </a:rPr>
              <a:t>, J. H., Johnson, R. E., et al. 2007, </a:t>
            </a:r>
            <a:r>
              <a:rPr lang="en-US" altLang="zh-CN" sz="900" dirty="0">
                <a:latin typeface="Times New Roman" charset="0"/>
                <a:ea typeface="Times New Roman" charset="0"/>
                <a:cs typeface="Times New Roman" charset="0"/>
              </a:rPr>
              <a:t>JGR</a:t>
            </a:r>
            <a:r>
              <a:rPr lang="fi-FI" altLang="zh-CN" sz="900" dirty="0">
                <a:latin typeface="Times New Roman" charset="0"/>
                <a:ea typeface="Times New Roman" charset="0"/>
                <a:cs typeface="Times New Roman" charset="0"/>
              </a:rPr>
              <a:t>112, A07309</a:t>
            </a:r>
          </a:p>
          <a:p>
            <a:r>
              <a:rPr lang="fi-FI" altLang="zh-CN" sz="900" dirty="0">
                <a:latin typeface="Times New Roman" charset="0"/>
                <a:ea typeface="Times New Roman" charset="0"/>
                <a:cs typeface="Times New Roman" charset="0"/>
              </a:rPr>
              <a:t>8.de La </a:t>
            </a:r>
            <a:r>
              <a:rPr lang="fi-FI" altLang="zh-CN" sz="900" dirty="0" err="1">
                <a:latin typeface="Times New Roman" charset="0"/>
                <a:ea typeface="Times New Roman" charset="0"/>
                <a:cs typeface="Times New Roman" charset="0"/>
              </a:rPr>
              <a:t>Haye</a:t>
            </a:r>
            <a:r>
              <a:rPr lang="fi-FI" altLang="zh-CN" sz="900" dirty="0">
                <a:latin typeface="Times New Roman" charset="0"/>
                <a:ea typeface="Times New Roman" charset="0"/>
                <a:cs typeface="Times New Roman" charset="0"/>
              </a:rPr>
              <a:t>, V., </a:t>
            </a:r>
            <a:r>
              <a:rPr lang="fi-FI" altLang="zh-CN" sz="900" dirty="0" err="1">
                <a:latin typeface="Times New Roman" charset="0"/>
                <a:ea typeface="Times New Roman" charset="0"/>
                <a:cs typeface="Times New Roman" charset="0"/>
              </a:rPr>
              <a:t>Waite</a:t>
            </a:r>
            <a:r>
              <a:rPr lang="fi-FI" altLang="zh-CN" sz="900" dirty="0">
                <a:latin typeface="Times New Roman" charset="0"/>
                <a:ea typeface="Times New Roman" charset="0"/>
                <a:cs typeface="Times New Roman" charset="0"/>
              </a:rPr>
              <a:t>, J. H., </a:t>
            </a:r>
            <a:r>
              <a:rPr lang="fi-FI" altLang="zh-CN" sz="900" dirty="0" err="1">
                <a:latin typeface="Times New Roman" charset="0"/>
                <a:ea typeface="Times New Roman" charset="0"/>
                <a:cs typeface="Times New Roman" charset="0"/>
              </a:rPr>
              <a:t>Cravens</a:t>
            </a:r>
            <a:r>
              <a:rPr lang="fi-FI" altLang="zh-CN" sz="900" dirty="0">
                <a:latin typeface="Times New Roman" charset="0"/>
                <a:ea typeface="Times New Roman" charset="0"/>
                <a:cs typeface="Times New Roman" charset="0"/>
              </a:rPr>
              <a:t>, T. E., et al. 2008, </a:t>
            </a:r>
            <a:r>
              <a:rPr lang="en-US" altLang="zh-CN" sz="900" dirty="0">
                <a:latin typeface="Times New Roman" charset="0"/>
                <a:ea typeface="Times New Roman" charset="0"/>
                <a:cs typeface="Times New Roman" charset="0"/>
              </a:rPr>
              <a:t>JGR</a:t>
            </a:r>
            <a:r>
              <a:rPr lang="fi-FI" altLang="zh-CN" sz="900" dirty="0">
                <a:latin typeface="Times New Roman" charset="0"/>
                <a:ea typeface="Times New Roman" charset="0"/>
                <a:cs typeface="Times New Roman" charset="0"/>
              </a:rPr>
              <a:t>113, A11314</a:t>
            </a:r>
          </a:p>
          <a:p>
            <a:r>
              <a:rPr lang="en-US" altLang="zh-CN" sz="900" dirty="0">
                <a:latin typeface="Times New Roman" charset="0"/>
                <a:ea typeface="Times New Roman" charset="0"/>
                <a:cs typeface="Times New Roman" charset="0"/>
              </a:rPr>
              <a:t>9.</a:t>
            </a:r>
            <a:r>
              <a:rPr lang="fi-FI" altLang="zh-CN" sz="900" dirty="0">
                <a:latin typeface="Times New Roman" charset="0"/>
                <a:ea typeface="Times New Roman" charset="0"/>
                <a:cs typeface="Times New Roman" charset="0"/>
              </a:rPr>
              <a:t>Del </a:t>
            </a:r>
            <a:r>
              <a:rPr lang="fi-FI" altLang="zh-CN" sz="900" dirty="0" err="1">
                <a:latin typeface="Times New Roman" charset="0"/>
                <a:ea typeface="Times New Roman" charset="0"/>
                <a:cs typeface="Times New Roman" charset="0"/>
              </a:rPr>
              <a:t>Genio</a:t>
            </a:r>
            <a:r>
              <a:rPr lang="fi-FI" altLang="zh-CN" sz="900" dirty="0">
                <a:latin typeface="Times New Roman" charset="0"/>
                <a:ea typeface="Times New Roman" charset="0"/>
                <a:cs typeface="Times New Roman" charset="0"/>
              </a:rPr>
              <a:t>, A. D., </a:t>
            </a:r>
            <a:r>
              <a:rPr lang="fi-FI" altLang="zh-CN" sz="900" dirty="0" err="1">
                <a:latin typeface="Times New Roman" charset="0"/>
                <a:ea typeface="Times New Roman" charset="0"/>
                <a:cs typeface="Times New Roman" charset="0"/>
              </a:rPr>
              <a:t>Straus</a:t>
            </a:r>
            <a:r>
              <a:rPr lang="fi-FI" altLang="zh-CN" sz="900" dirty="0">
                <a:latin typeface="Times New Roman" charset="0"/>
                <a:ea typeface="Times New Roman" charset="0"/>
                <a:cs typeface="Times New Roman" charset="0"/>
              </a:rPr>
              <a:t>, J. M., &amp; Schubert, G. 1978, </a:t>
            </a:r>
            <a:r>
              <a:rPr lang="en-US" altLang="zh-CN" sz="900" dirty="0">
                <a:latin typeface="Times New Roman" charset="0"/>
                <a:ea typeface="Times New Roman" charset="0"/>
                <a:cs typeface="Times New Roman" charset="0"/>
              </a:rPr>
              <a:t>GRL</a:t>
            </a:r>
            <a:r>
              <a:rPr lang="fi-FI" altLang="zh-CN" sz="900" dirty="0">
                <a:latin typeface="Times New Roman" charset="0"/>
                <a:ea typeface="Times New Roman" charset="0"/>
                <a:cs typeface="Times New Roman" charset="0"/>
              </a:rPr>
              <a:t>.,</a:t>
            </a:r>
            <a:r>
              <a:rPr lang="is-IS" altLang="zh-CN" sz="900" dirty="0">
                <a:latin typeface="Times New Roman" charset="0"/>
                <a:ea typeface="Times New Roman" charset="0"/>
                <a:cs typeface="Times New Roman" charset="0"/>
              </a:rPr>
              <a:t>5, 265-267. </a:t>
            </a:r>
          </a:p>
          <a:p>
            <a:r>
              <a:rPr lang="en-US" altLang="zh-CN" sz="900" dirty="0">
                <a:latin typeface="Times New Roman" charset="0"/>
                <a:ea typeface="Times New Roman" charset="0"/>
                <a:cs typeface="Times New Roman" charset="0"/>
              </a:rPr>
              <a:t>10.</a:t>
            </a:r>
            <a:r>
              <a:rPr lang="zh-CN" altLang="en-US" sz="900" dirty="0">
                <a:latin typeface="Times New Roman" charset="0"/>
                <a:ea typeface="Times New Roman" charset="0"/>
                <a:cs typeface="Times New Roman" charset="0"/>
              </a:rPr>
              <a:t> </a:t>
            </a:r>
            <a:r>
              <a:rPr lang="en-US" altLang="zh-CN" sz="900" dirty="0" err="1">
                <a:latin typeface="Times New Roman" charset="0"/>
                <a:ea typeface="Times New Roman" charset="0"/>
                <a:cs typeface="Times New Roman" charset="0"/>
              </a:rPr>
              <a:t>Einaudi</a:t>
            </a:r>
            <a:r>
              <a:rPr lang="en-US" altLang="zh-CN" sz="900" dirty="0">
                <a:latin typeface="Times New Roman" charset="0"/>
                <a:ea typeface="Times New Roman" charset="0"/>
                <a:cs typeface="Times New Roman" charset="0"/>
              </a:rPr>
              <a:t>, F., &amp; Hines, C. O. 1970, Canadian Journal of Physics, 48,</a:t>
            </a:r>
            <a:r>
              <a:rPr lang="mr-IN" altLang="zh-CN" sz="900" dirty="0">
                <a:latin typeface="Times New Roman" charset="0"/>
                <a:ea typeface="Times New Roman" charset="0"/>
                <a:cs typeface="Times New Roman" charset="0"/>
              </a:rPr>
              <a:t>1458-1471</a:t>
            </a:r>
          </a:p>
          <a:p>
            <a:r>
              <a:rPr lang="en-US" altLang="zh-CN" sz="900" dirty="0">
                <a:latin typeface="Times New Roman" charset="0"/>
                <a:ea typeface="Times New Roman" charset="0"/>
                <a:cs typeface="Times New Roman" charset="0"/>
              </a:rPr>
              <a:t>11.Fels, S. B. 1982, Journal of the Atmospheric Sciences, 39, 1141-1152</a:t>
            </a:r>
          </a:p>
          <a:p>
            <a:r>
              <a:rPr lang="en-US" altLang="zh-CN" sz="900" dirty="0">
                <a:latin typeface="Times New Roman" charset="0"/>
                <a:ea typeface="Times New Roman" charset="0"/>
                <a:cs typeface="Times New Roman" charset="0"/>
              </a:rPr>
              <a:t>12.French, R. G., &amp; </a:t>
            </a:r>
            <a:r>
              <a:rPr lang="en-US" altLang="zh-CN" sz="900" dirty="0" err="1">
                <a:latin typeface="Times New Roman" charset="0"/>
                <a:ea typeface="Times New Roman" charset="0"/>
                <a:cs typeface="Times New Roman" charset="0"/>
              </a:rPr>
              <a:t>Gierasch</a:t>
            </a:r>
            <a:r>
              <a:rPr lang="en-US" altLang="zh-CN" sz="900" dirty="0">
                <a:latin typeface="Times New Roman" charset="0"/>
                <a:ea typeface="Times New Roman" charset="0"/>
                <a:cs typeface="Times New Roman" charset="0"/>
              </a:rPr>
              <a:t>, P. J. 1974, Journal of Atmospheric Sciences, 31,</a:t>
            </a:r>
            <a:r>
              <a:rPr lang="is-IS" altLang="zh-CN" sz="900" dirty="0">
                <a:latin typeface="Times New Roman" charset="0"/>
                <a:ea typeface="Times New Roman" charset="0"/>
                <a:cs typeface="Times New Roman" charset="0"/>
              </a:rPr>
              <a:t>1707</a:t>
            </a:r>
          </a:p>
          <a:p>
            <a:r>
              <a:rPr lang="en-US" altLang="zh-CN" sz="900" dirty="0">
                <a:latin typeface="Times New Roman" charset="0"/>
                <a:ea typeface="Times New Roman" charset="0"/>
                <a:cs typeface="Times New Roman" charset="0"/>
              </a:rPr>
              <a:t>13.Fritts, D. C., Wang, L., &amp; </a:t>
            </a:r>
            <a:r>
              <a:rPr lang="en-US" altLang="zh-CN" sz="900" dirty="0" err="1">
                <a:latin typeface="Times New Roman" charset="0"/>
                <a:ea typeface="Times New Roman" charset="0"/>
                <a:cs typeface="Times New Roman" charset="0"/>
              </a:rPr>
              <a:t>Tolson</a:t>
            </a:r>
            <a:r>
              <a:rPr lang="en-US" altLang="zh-CN" sz="900" dirty="0">
                <a:latin typeface="Times New Roman" charset="0"/>
                <a:ea typeface="Times New Roman" charset="0"/>
                <a:cs typeface="Times New Roman" charset="0"/>
              </a:rPr>
              <a:t>, R. H. 2006, JGR, 111, A12304</a:t>
            </a:r>
          </a:p>
          <a:p>
            <a:r>
              <a:rPr lang="en-US" altLang="zh-CN" sz="900" dirty="0">
                <a:latin typeface="Times New Roman" charset="0"/>
                <a:ea typeface="Times New Roman" charset="0"/>
                <a:cs typeface="Times New Roman" charset="0"/>
              </a:rPr>
              <a:t>14.Fulchignoni, M., </a:t>
            </a:r>
            <a:r>
              <a:rPr lang="en-US" altLang="zh-CN" sz="900" dirty="0" err="1">
                <a:latin typeface="Times New Roman" charset="0"/>
                <a:ea typeface="Times New Roman" charset="0"/>
                <a:cs typeface="Times New Roman" charset="0"/>
              </a:rPr>
              <a:t>Ferri</a:t>
            </a:r>
            <a:r>
              <a:rPr lang="en-US" altLang="zh-CN" sz="900" dirty="0">
                <a:latin typeface="Times New Roman" charset="0"/>
                <a:ea typeface="Times New Roman" charset="0"/>
                <a:cs typeface="Times New Roman" charset="0"/>
              </a:rPr>
              <a:t>, F., </a:t>
            </a:r>
            <a:r>
              <a:rPr lang="en-US" altLang="zh-CN" sz="900" dirty="0" err="1">
                <a:latin typeface="Times New Roman" charset="0"/>
                <a:ea typeface="Times New Roman" charset="0"/>
                <a:cs typeface="Times New Roman" charset="0"/>
              </a:rPr>
              <a:t>Angrilli</a:t>
            </a:r>
            <a:r>
              <a:rPr lang="en-US" altLang="zh-CN" sz="900" dirty="0">
                <a:latin typeface="Times New Roman" charset="0"/>
                <a:ea typeface="Times New Roman" charset="0"/>
                <a:cs typeface="Times New Roman" charset="0"/>
              </a:rPr>
              <a:t>, F., et al. 2005, Nature, 438, 785</a:t>
            </a:r>
          </a:p>
          <a:p>
            <a:r>
              <a:rPr lang="en-US" altLang="zh-CN" sz="900" dirty="0">
                <a:latin typeface="Times New Roman" charset="0"/>
                <a:ea typeface="Times New Roman" charset="0"/>
                <a:cs typeface="Times New Roman" charset="0"/>
              </a:rPr>
              <a:t>15.Harris, I., &amp; </a:t>
            </a:r>
            <a:r>
              <a:rPr lang="en-US" altLang="zh-CN" sz="900" dirty="0" err="1">
                <a:latin typeface="Times New Roman" charset="0"/>
                <a:ea typeface="Times New Roman" charset="0"/>
                <a:cs typeface="Times New Roman" charset="0"/>
              </a:rPr>
              <a:t>Priester</a:t>
            </a:r>
            <a:r>
              <a:rPr lang="en-US" altLang="zh-CN" sz="900" dirty="0">
                <a:latin typeface="Times New Roman" charset="0"/>
                <a:ea typeface="Times New Roman" charset="0"/>
                <a:cs typeface="Times New Roman" charset="0"/>
              </a:rPr>
              <a:t>, W. 1965, Journal of the Atmospheric Sciences, 22,</a:t>
            </a:r>
            <a:r>
              <a:rPr lang="it-IT" altLang="zh-CN" sz="900" dirty="0">
                <a:latin typeface="Times New Roman" charset="0"/>
                <a:ea typeface="Times New Roman" charset="0"/>
                <a:cs typeface="Times New Roman" charset="0"/>
              </a:rPr>
              <a:t>no. 1, 3-10</a:t>
            </a:r>
          </a:p>
          <a:p>
            <a:r>
              <a:rPr lang="en-US" altLang="zh-CN" sz="900" dirty="0">
                <a:latin typeface="Times New Roman" charset="0"/>
                <a:ea typeface="Times New Roman" charset="0"/>
                <a:cs typeface="Times New Roman" charset="0"/>
              </a:rPr>
              <a:t>16.</a:t>
            </a:r>
            <a:r>
              <a:rPr lang="it-IT" altLang="zh-CN" sz="900" dirty="0" err="1">
                <a:latin typeface="Times New Roman" charset="0"/>
                <a:ea typeface="Times New Roman" charset="0"/>
                <a:cs typeface="Times New Roman" charset="0"/>
              </a:rPr>
              <a:t>Hines</a:t>
            </a:r>
            <a:r>
              <a:rPr lang="it-IT" altLang="zh-CN" sz="900" dirty="0">
                <a:latin typeface="Times New Roman" charset="0"/>
                <a:ea typeface="Times New Roman" charset="0"/>
                <a:cs typeface="Times New Roman" charset="0"/>
              </a:rPr>
              <a:t>, C. O. 1974, </a:t>
            </a:r>
            <a:r>
              <a:rPr lang="it-IT" altLang="zh-CN" sz="900" dirty="0" err="1">
                <a:latin typeface="Times New Roman" charset="0"/>
                <a:ea typeface="Times New Roman" charset="0"/>
                <a:cs typeface="Times New Roman" charset="0"/>
              </a:rPr>
              <a:t>Geophysical</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Monograph</a:t>
            </a:r>
            <a:r>
              <a:rPr lang="it-IT" altLang="zh-CN" sz="900" dirty="0">
                <a:latin typeface="Times New Roman" charset="0"/>
                <a:ea typeface="Times New Roman" charset="0"/>
                <a:cs typeface="Times New Roman" charset="0"/>
              </a:rPr>
              <a:t> Series, 18, AGU</a:t>
            </a:r>
          </a:p>
          <a:p>
            <a:r>
              <a:rPr lang="en-US" altLang="zh-CN" sz="900" dirty="0">
                <a:latin typeface="Times New Roman" charset="0"/>
                <a:ea typeface="Times New Roman" charset="0"/>
                <a:cs typeface="Times New Roman" charset="0"/>
              </a:rPr>
              <a:t>17.Hinson, D. P., &amp; Jenkins, J. M. 1995, Icarus, 114, 310</a:t>
            </a:r>
          </a:p>
          <a:p>
            <a:r>
              <a:rPr lang="en-US" altLang="zh-CN" sz="900" dirty="0">
                <a:latin typeface="Times New Roman" charset="0"/>
                <a:ea typeface="Times New Roman" charset="0"/>
                <a:cs typeface="Times New Roman" charset="0"/>
              </a:rPr>
              <a:t>18.Holton, J. R., &amp; Zhu, X. 1984, Journal of the Atmospheric Sciences, 41,</a:t>
            </a:r>
            <a:r>
              <a:rPr lang="is-IS" altLang="zh-CN" sz="900" dirty="0">
                <a:latin typeface="Times New Roman" charset="0"/>
                <a:ea typeface="Times New Roman" charset="0"/>
                <a:cs typeface="Times New Roman" charset="0"/>
              </a:rPr>
              <a:t>2653-2662</a:t>
            </a:r>
          </a:p>
          <a:p>
            <a:r>
              <a:rPr lang="en-US" altLang="zh-CN" sz="900" dirty="0">
                <a:latin typeface="Times New Roman" charset="0"/>
                <a:ea typeface="Times New Roman" charset="0"/>
                <a:cs typeface="Times New Roman" charset="0"/>
              </a:rPr>
              <a:t>19.</a:t>
            </a:r>
            <a:r>
              <a:rPr lang="nb-NO" altLang="zh-CN" sz="900" dirty="0" err="1">
                <a:latin typeface="Times New Roman" charset="0"/>
                <a:ea typeface="Times New Roman" charset="0"/>
                <a:cs typeface="Times New Roman" charset="0"/>
              </a:rPr>
              <a:t>Koskinen</a:t>
            </a:r>
            <a:r>
              <a:rPr lang="nb-NO" altLang="zh-CN" sz="900" dirty="0">
                <a:latin typeface="Times New Roman" charset="0"/>
                <a:ea typeface="Times New Roman" charset="0"/>
                <a:cs typeface="Times New Roman" charset="0"/>
              </a:rPr>
              <a:t>, T. T., </a:t>
            </a:r>
            <a:r>
              <a:rPr lang="nb-NO" altLang="zh-CN" sz="900" dirty="0" err="1">
                <a:latin typeface="Times New Roman" charset="0"/>
                <a:ea typeface="Times New Roman" charset="0"/>
                <a:cs typeface="Times New Roman" charset="0"/>
              </a:rPr>
              <a:t>Yelle</a:t>
            </a:r>
            <a:r>
              <a:rPr lang="nb-NO" altLang="zh-CN" sz="900" dirty="0">
                <a:latin typeface="Times New Roman" charset="0"/>
                <a:ea typeface="Times New Roman" charset="0"/>
                <a:cs typeface="Times New Roman" charset="0"/>
              </a:rPr>
              <a:t>, R. V., </a:t>
            </a:r>
            <a:r>
              <a:rPr lang="nb-NO" altLang="zh-CN" sz="900" dirty="0" err="1">
                <a:latin typeface="Times New Roman" charset="0"/>
                <a:ea typeface="Times New Roman" charset="0"/>
                <a:cs typeface="Times New Roman" charset="0"/>
              </a:rPr>
              <a:t>Snowden</a:t>
            </a:r>
            <a:r>
              <a:rPr lang="nb-NO" altLang="zh-CN" sz="900" dirty="0">
                <a:latin typeface="Times New Roman" charset="0"/>
                <a:ea typeface="Times New Roman" charset="0"/>
                <a:cs typeface="Times New Roman" charset="0"/>
              </a:rPr>
              <a:t>, D. S., et al. 2011, </a:t>
            </a:r>
            <a:r>
              <a:rPr lang="nb-NO" altLang="zh-CN" sz="900" dirty="0" err="1">
                <a:latin typeface="Times New Roman" charset="0"/>
                <a:ea typeface="Times New Roman" charset="0"/>
                <a:cs typeface="Times New Roman" charset="0"/>
              </a:rPr>
              <a:t>Icarus</a:t>
            </a:r>
            <a:r>
              <a:rPr lang="nb-NO" altLang="zh-CN" sz="900" dirty="0">
                <a:latin typeface="Times New Roman" charset="0"/>
                <a:ea typeface="Times New Roman" charset="0"/>
                <a:cs typeface="Times New Roman" charset="0"/>
              </a:rPr>
              <a:t>, 216, 507</a:t>
            </a:r>
          </a:p>
          <a:p>
            <a:r>
              <a:rPr lang="en-US" altLang="zh-CN" sz="900" dirty="0">
                <a:latin typeface="Times New Roman" charset="0"/>
                <a:ea typeface="Times New Roman" charset="0"/>
                <a:cs typeface="Times New Roman" charset="0"/>
              </a:rPr>
              <a:t>20.</a:t>
            </a:r>
            <a:r>
              <a:rPr lang="nl-NL" altLang="zh-CN" sz="900" dirty="0" err="1">
                <a:latin typeface="Times New Roman" charset="0"/>
                <a:ea typeface="Times New Roman" charset="0"/>
                <a:cs typeface="Times New Roman" charset="0"/>
              </a:rPr>
              <a:t>Hickey</a:t>
            </a:r>
            <a:r>
              <a:rPr lang="nl-NL" altLang="zh-CN" sz="900" dirty="0">
                <a:latin typeface="Times New Roman" charset="0"/>
                <a:ea typeface="Times New Roman" charset="0"/>
                <a:cs typeface="Times New Roman" charset="0"/>
              </a:rPr>
              <a:t>, M. P., </a:t>
            </a:r>
            <a:r>
              <a:rPr lang="nl-NL" altLang="zh-CN" sz="900" dirty="0" err="1">
                <a:latin typeface="Times New Roman" charset="0"/>
                <a:ea typeface="Times New Roman" charset="0"/>
                <a:cs typeface="Times New Roman" charset="0"/>
              </a:rPr>
              <a:t>Walterscheid</a:t>
            </a:r>
            <a:r>
              <a:rPr lang="nl-NL" altLang="zh-CN" sz="900" dirty="0">
                <a:latin typeface="Times New Roman" charset="0"/>
                <a:ea typeface="Times New Roman" charset="0"/>
                <a:cs typeface="Times New Roman" charset="0"/>
              </a:rPr>
              <a:t>, R. L., &amp; Schubert, G. 2000, </a:t>
            </a:r>
            <a:r>
              <a:rPr lang="nl-NL" altLang="zh-CN" sz="900" dirty="0" err="1">
                <a:latin typeface="Times New Roman" charset="0"/>
                <a:ea typeface="Times New Roman" charset="0"/>
                <a:cs typeface="Times New Roman" charset="0"/>
              </a:rPr>
              <a:t>Icarus</a:t>
            </a:r>
            <a:r>
              <a:rPr lang="nl-NL" altLang="zh-CN" sz="900" dirty="0">
                <a:latin typeface="Times New Roman" charset="0"/>
                <a:ea typeface="Times New Roman" charset="0"/>
                <a:cs typeface="Times New Roman" charset="0"/>
              </a:rPr>
              <a:t>, 148, 266</a:t>
            </a:r>
          </a:p>
          <a:p>
            <a:r>
              <a:rPr lang="en-US" altLang="zh-CN" sz="900" dirty="0">
                <a:latin typeface="Times New Roman" charset="0"/>
                <a:ea typeface="Times New Roman" charset="0"/>
                <a:cs typeface="Times New Roman" charset="0"/>
              </a:rPr>
              <a:t>21.Hickey, M. p., </a:t>
            </a:r>
            <a:r>
              <a:rPr lang="en-US" altLang="zh-CN" sz="900" dirty="0" err="1">
                <a:latin typeface="Times New Roman" charset="0"/>
                <a:ea typeface="Times New Roman" charset="0"/>
                <a:cs typeface="Times New Roman" charset="0"/>
              </a:rPr>
              <a:t>Walterscheid</a:t>
            </a:r>
            <a:r>
              <a:rPr lang="en-US" altLang="zh-CN" sz="900" dirty="0">
                <a:latin typeface="Times New Roman" charset="0"/>
                <a:ea typeface="Times New Roman" charset="0"/>
                <a:cs typeface="Times New Roman" charset="0"/>
              </a:rPr>
              <a:t>, R. L., &amp; Schubert, G. 2011, JGR, 116, A12326</a:t>
            </a:r>
          </a:p>
          <a:p>
            <a:r>
              <a:rPr lang="en-US" altLang="zh-CN" sz="900" dirty="0">
                <a:latin typeface="Times New Roman" charset="0"/>
                <a:ea typeface="Times New Roman" charset="0"/>
                <a:cs typeface="Times New Roman" charset="0"/>
              </a:rPr>
              <a:t>22.</a:t>
            </a:r>
            <a:r>
              <a:rPr lang="cs-CZ" altLang="zh-CN" sz="900" dirty="0">
                <a:latin typeface="Times New Roman" charset="0"/>
                <a:ea typeface="Times New Roman" charset="0"/>
                <a:cs typeface="Times New Roman" charset="0"/>
              </a:rPr>
              <a:t>Lian, </a:t>
            </a:r>
            <a:r>
              <a:rPr lang="cs-CZ" altLang="zh-CN" sz="900" dirty="0" err="1">
                <a:latin typeface="Times New Roman" charset="0"/>
                <a:ea typeface="Times New Roman" charset="0"/>
                <a:cs typeface="Times New Roman" charset="0"/>
              </a:rPr>
              <a:t>Y</a:t>
            </a:r>
            <a:r>
              <a:rPr lang="cs-CZ" altLang="zh-CN" sz="900" dirty="0">
                <a:latin typeface="Times New Roman" charset="0"/>
                <a:ea typeface="Times New Roman" charset="0"/>
                <a:cs typeface="Times New Roman" charset="0"/>
              </a:rPr>
              <a:t>., &amp; </a:t>
            </a:r>
            <a:r>
              <a:rPr lang="cs-CZ" altLang="zh-CN" sz="900" dirty="0" err="1">
                <a:latin typeface="Times New Roman" charset="0"/>
                <a:ea typeface="Times New Roman" charset="0"/>
                <a:cs typeface="Times New Roman" charset="0"/>
              </a:rPr>
              <a:t>Yelle</a:t>
            </a:r>
            <a:r>
              <a:rPr lang="cs-CZ" altLang="zh-CN" sz="900" dirty="0">
                <a:latin typeface="Times New Roman" charset="0"/>
                <a:ea typeface="Times New Roman" charset="0"/>
                <a:cs typeface="Times New Roman" charset="0"/>
              </a:rPr>
              <a:t>, R. V. 2019, </a:t>
            </a:r>
            <a:r>
              <a:rPr lang="cs-CZ" altLang="zh-CN" sz="900" dirty="0" err="1">
                <a:latin typeface="Times New Roman" charset="0"/>
                <a:ea typeface="Times New Roman" charset="0"/>
                <a:cs typeface="Times New Roman" charset="0"/>
              </a:rPr>
              <a:t>Icarus</a:t>
            </a:r>
            <a:r>
              <a:rPr lang="cs-CZ" altLang="zh-CN" sz="900" dirty="0">
                <a:latin typeface="Times New Roman" charset="0"/>
                <a:ea typeface="Times New Roman" charset="0"/>
                <a:cs typeface="Times New Roman" charset="0"/>
              </a:rPr>
              <a:t>, 329, 222-245</a:t>
            </a:r>
          </a:p>
          <a:p>
            <a:r>
              <a:rPr lang="en-US" altLang="zh-CN" sz="900" dirty="0">
                <a:latin typeface="Times New Roman" charset="0"/>
                <a:ea typeface="Times New Roman" charset="0"/>
                <a:cs typeface="Times New Roman" charset="0"/>
              </a:rPr>
              <a:t>23.</a:t>
            </a:r>
            <a:r>
              <a:rPr lang="cs-CZ" altLang="zh-CN" sz="900" dirty="0" err="1">
                <a:latin typeface="Times New Roman" charset="0"/>
                <a:ea typeface="Times New Roman" charset="0"/>
                <a:cs typeface="Times New Roman" charset="0"/>
              </a:rPr>
              <a:t>Lindzen</a:t>
            </a:r>
            <a:r>
              <a:rPr lang="cs-CZ" altLang="zh-CN" sz="900" dirty="0">
                <a:latin typeface="Times New Roman" charset="0"/>
                <a:ea typeface="Times New Roman" charset="0"/>
                <a:cs typeface="Times New Roman" charset="0"/>
              </a:rPr>
              <a:t>, R. S. 1981, </a:t>
            </a:r>
            <a:r>
              <a:rPr lang="cs-CZ" altLang="zh-CN" sz="900" dirty="0" err="1">
                <a:latin typeface="Times New Roman" charset="0"/>
                <a:ea typeface="Times New Roman" charset="0"/>
                <a:cs typeface="Times New Roman" charset="0"/>
              </a:rPr>
              <a:t>Journal</a:t>
            </a:r>
            <a:r>
              <a:rPr lang="cs-CZ" altLang="zh-CN" sz="900" dirty="0">
                <a:latin typeface="Times New Roman" charset="0"/>
                <a:ea typeface="Times New Roman" charset="0"/>
                <a:cs typeface="Times New Roman" charset="0"/>
              </a:rPr>
              <a:t> </a:t>
            </a:r>
            <a:r>
              <a:rPr lang="cs-CZ" altLang="zh-CN" sz="900" dirty="0" err="1">
                <a:latin typeface="Times New Roman" charset="0"/>
                <a:ea typeface="Times New Roman" charset="0"/>
                <a:cs typeface="Times New Roman" charset="0"/>
              </a:rPr>
              <a:t>of</a:t>
            </a:r>
            <a:r>
              <a:rPr lang="cs-CZ" altLang="zh-CN" sz="900" dirty="0">
                <a:latin typeface="Times New Roman" charset="0"/>
                <a:ea typeface="Times New Roman" charset="0"/>
                <a:cs typeface="Times New Roman" charset="0"/>
              </a:rPr>
              <a:t> </a:t>
            </a:r>
            <a:r>
              <a:rPr lang="cs-CZ" altLang="zh-CN" sz="900" dirty="0" err="1">
                <a:latin typeface="Times New Roman" charset="0"/>
                <a:ea typeface="Times New Roman" charset="0"/>
                <a:cs typeface="Times New Roman" charset="0"/>
              </a:rPr>
              <a:t>Geophysical</a:t>
            </a:r>
            <a:r>
              <a:rPr lang="cs-CZ" altLang="zh-CN" sz="900" dirty="0">
                <a:latin typeface="Times New Roman" charset="0"/>
                <a:ea typeface="Times New Roman" charset="0"/>
                <a:cs typeface="Times New Roman" charset="0"/>
              </a:rPr>
              <a:t> </a:t>
            </a:r>
            <a:r>
              <a:rPr lang="cs-CZ" altLang="zh-CN" sz="900" dirty="0" err="1">
                <a:latin typeface="Times New Roman" charset="0"/>
                <a:ea typeface="Times New Roman" charset="0"/>
                <a:cs typeface="Times New Roman" charset="0"/>
              </a:rPr>
              <a:t>Research</a:t>
            </a:r>
            <a:r>
              <a:rPr lang="cs-CZ" altLang="zh-CN" sz="900" dirty="0">
                <a:latin typeface="Times New Roman" charset="0"/>
                <a:ea typeface="Times New Roman" charset="0"/>
                <a:cs typeface="Times New Roman" charset="0"/>
              </a:rPr>
              <a:t>, 86, 9707-9714</a:t>
            </a:r>
          </a:p>
        </p:txBody>
      </p:sp>
      <p:sp>
        <p:nvSpPr>
          <p:cNvPr id="102" name="文本框 101"/>
          <p:cNvSpPr txBox="1"/>
          <p:nvPr/>
        </p:nvSpPr>
        <p:spPr>
          <a:xfrm>
            <a:off x="10817909" y="26475313"/>
            <a:ext cx="3420378" cy="3970318"/>
          </a:xfrm>
          <a:prstGeom prst="rect">
            <a:avLst/>
          </a:prstGeom>
          <a:noFill/>
        </p:spPr>
        <p:txBody>
          <a:bodyPr wrap="square" rtlCol="0">
            <a:spAutoFit/>
          </a:bodyPr>
          <a:lstStyle/>
          <a:p>
            <a:r>
              <a:rPr lang="en-US" altLang="zh-CN" sz="900" dirty="0">
                <a:latin typeface="Times New Roman" charset="0"/>
                <a:ea typeface="Times New Roman" charset="0"/>
                <a:cs typeface="Times New Roman" charset="0"/>
              </a:rPr>
              <a:t>24.</a:t>
            </a:r>
            <a:r>
              <a:rPr lang="it-IT" altLang="zh-CN" sz="900" dirty="0" err="1">
                <a:latin typeface="Times New Roman" charset="0"/>
                <a:ea typeface="Times New Roman" charset="0"/>
                <a:cs typeface="Times New Roman" charset="0"/>
              </a:rPr>
              <a:t>Matcheva</a:t>
            </a:r>
            <a:r>
              <a:rPr lang="it-IT" altLang="zh-CN" sz="900" dirty="0">
                <a:latin typeface="Times New Roman" charset="0"/>
                <a:ea typeface="Times New Roman" charset="0"/>
                <a:cs typeface="Times New Roman" charset="0"/>
              </a:rPr>
              <a:t>, K. I., &amp; </a:t>
            </a:r>
            <a:r>
              <a:rPr lang="it-IT" altLang="zh-CN" sz="900" dirty="0" err="1">
                <a:latin typeface="Times New Roman" charset="0"/>
                <a:ea typeface="Times New Roman" charset="0"/>
                <a:cs typeface="Times New Roman" charset="0"/>
              </a:rPr>
              <a:t>Strobel</a:t>
            </a:r>
            <a:r>
              <a:rPr lang="it-IT" altLang="zh-CN" sz="900" dirty="0">
                <a:latin typeface="Times New Roman" charset="0"/>
                <a:ea typeface="Times New Roman" charset="0"/>
                <a:cs typeface="Times New Roman" charset="0"/>
              </a:rPr>
              <a:t>, D.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 1999, </a:t>
            </a:r>
            <a:r>
              <a:rPr lang="it-IT" altLang="zh-CN" sz="900" dirty="0" err="1">
                <a:latin typeface="Times New Roman" charset="0"/>
                <a:ea typeface="Times New Roman" charset="0"/>
                <a:cs typeface="Times New Roman" charset="0"/>
              </a:rPr>
              <a:t>Icarus</a:t>
            </a:r>
            <a:r>
              <a:rPr lang="it-IT" altLang="zh-CN" sz="900" dirty="0">
                <a:latin typeface="Times New Roman" charset="0"/>
                <a:ea typeface="Times New Roman" charset="0"/>
                <a:cs typeface="Times New Roman" charset="0"/>
              </a:rPr>
              <a:t>, 140, 328</a:t>
            </a:r>
          </a:p>
          <a:p>
            <a:r>
              <a:rPr lang="en-US" altLang="zh-CN" sz="900" dirty="0">
                <a:latin typeface="Times New Roman" charset="0"/>
                <a:ea typeface="Times New Roman" charset="0"/>
                <a:cs typeface="Times New Roman" charset="0"/>
              </a:rPr>
              <a:t>25.</a:t>
            </a:r>
            <a:r>
              <a:rPr lang="it-IT" altLang="zh-CN" sz="900" dirty="0" err="1">
                <a:latin typeface="Times New Roman" charset="0"/>
                <a:ea typeface="Times New Roman" charset="0"/>
                <a:cs typeface="Times New Roman" charset="0"/>
              </a:rPr>
              <a:t>Müller-Wodarg</a:t>
            </a:r>
            <a:r>
              <a:rPr lang="it-IT" altLang="zh-CN" sz="900" dirty="0">
                <a:latin typeface="Times New Roman" charset="0"/>
                <a:ea typeface="Times New Roman" charset="0"/>
                <a:cs typeface="Times New Roman" charset="0"/>
              </a:rPr>
              <a:t>, I. C.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Yelle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R</a:t>
            </a:r>
            <a:r>
              <a:rPr lang="it-IT" altLang="zh-CN" sz="900" dirty="0">
                <a:latin typeface="Times New Roman" charset="0"/>
                <a:ea typeface="Times New Roman" charset="0"/>
                <a:cs typeface="Times New Roman" charset="0"/>
              </a:rPr>
              <a:t>. V., </a:t>
            </a:r>
            <a:r>
              <a:rPr lang="it-IT" altLang="zh-CN" sz="900" dirty="0" err="1">
                <a:latin typeface="Times New Roman" charset="0"/>
                <a:ea typeface="Times New Roman" charset="0"/>
                <a:cs typeface="Times New Roman" charset="0"/>
              </a:rPr>
              <a:t>Borggren</a:t>
            </a:r>
            <a:r>
              <a:rPr lang="it-IT" altLang="zh-CN" sz="900" dirty="0">
                <a:latin typeface="Times New Roman" charset="0"/>
                <a:ea typeface="Times New Roman" charset="0"/>
                <a:cs typeface="Times New Roman" charset="0"/>
              </a:rPr>
              <a:t>, N., &amp; </a:t>
            </a:r>
            <a:r>
              <a:rPr lang="it-IT" altLang="zh-CN" sz="900" dirty="0" err="1">
                <a:latin typeface="Times New Roman" charset="0"/>
                <a:ea typeface="Times New Roman" charset="0"/>
                <a:cs typeface="Times New Roman" charset="0"/>
              </a:rPr>
              <a:t>Waite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H. 2006,</a:t>
            </a:r>
            <a:r>
              <a:rPr lang="en-US" altLang="zh-CN" sz="900" dirty="0">
                <a:latin typeface="Times New Roman" charset="0"/>
                <a:ea typeface="Times New Roman" charset="0"/>
                <a:cs typeface="Times New Roman" charset="0"/>
              </a:rPr>
              <a:t>JGR.</a:t>
            </a:r>
            <a:r>
              <a:rPr lang="it-IT" altLang="zh-CN" sz="900" dirty="0">
                <a:latin typeface="Times New Roman" charset="0"/>
                <a:ea typeface="Times New Roman" charset="0"/>
                <a:cs typeface="Times New Roman" charset="0"/>
              </a:rPr>
              <a:t>111, A12315</a:t>
            </a:r>
          </a:p>
          <a:p>
            <a:r>
              <a:rPr lang="it-IT" altLang="zh-CN" sz="900" dirty="0">
                <a:latin typeface="Times New Roman" charset="0"/>
                <a:ea typeface="Times New Roman" charset="0"/>
                <a:cs typeface="Times New Roman" charset="0"/>
              </a:rPr>
              <a:t>26.Müller-Wodarg, I. C. </a:t>
            </a:r>
            <a:r>
              <a:rPr lang="it-IT" altLang="zh-CN" sz="900" dirty="0" err="1">
                <a:latin typeface="Times New Roman" charset="0"/>
                <a:ea typeface="Times New Roman" charset="0"/>
                <a:cs typeface="Times New Roman" charset="0"/>
              </a:rPr>
              <a:t>F</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Yelle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R</a:t>
            </a:r>
            <a:r>
              <a:rPr lang="it-IT" altLang="zh-CN" sz="900" dirty="0">
                <a:latin typeface="Times New Roman" charset="0"/>
                <a:ea typeface="Times New Roman" charset="0"/>
                <a:cs typeface="Times New Roman" charset="0"/>
              </a:rPr>
              <a:t>. V., Cui,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&amp; </a:t>
            </a:r>
            <a:r>
              <a:rPr lang="it-IT" altLang="zh-CN" sz="900" dirty="0" err="1">
                <a:latin typeface="Times New Roman" charset="0"/>
                <a:ea typeface="Times New Roman" charset="0"/>
                <a:cs typeface="Times New Roman" charset="0"/>
              </a:rPr>
              <a:t>Waite</a:t>
            </a:r>
            <a:r>
              <a:rPr lang="it-IT" altLang="zh-CN" sz="900" dirty="0">
                <a:latin typeface="Times New Roman" charset="0"/>
                <a:ea typeface="Times New Roman" charset="0"/>
                <a:cs typeface="Times New Roman" charset="0"/>
              </a:rPr>
              <a:t>, </a:t>
            </a:r>
            <a:r>
              <a:rPr lang="it-IT" altLang="zh-CN" sz="900" dirty="0" err="1">
                <a:latin typeface="Times New Roman" charset="0"/>
                <a:ea typeface="Times New Roman" charset="0"/>
                <a:cs typeface="Times New Roman" charset="0"/>
              </a:rPr>
              <a:t>J</a:t>
            </a:r>
            <a:r>
              <a:rPr lang="it-IT" altLang="zh-CN" sz="900" dirty="0">
                <a:latin typeface="Times New Roman" charset="0"/>
                <a:ea typeface="Times New Roman" charset="0"/>
                <a:cs typeface="Times New Roman" charset="0"/>
              </a:rPr>
              <a:t>. H. 2008, JGR, 113, E10005</a:t>
            </a:r>
          </a:p>
          <a:p>
            <a:r>
              <a:rPr lang="en-US" altLang="zh-CN" sz="900" dirty="0">
                <a:latin typeface="Times New Roman" charset="0"/>
                <a:ea typeface="Times New Roman" charset="0"/>
                <a:cs typeface="Times New Roman" charset="0"/>
              </a:rPr>
              <a:t>27.Newman, C. E., Lee, C., </a:t>
            </a:r>
            <a:r>
              <a:rPr lang="en-US" altLang="zh-CN" sz="900" dirty="0" err="1">
                <a:latin typeface="Times New Roman" charset="0"/>
                <a:ea typeface="Times New Roman" charset="0"/>
                <a:cs typeface="Times New Roman" charset="0"/>
              </a:rPr>
              <a:t>Lian</a:t>
            </a:r>
            <a:r>
              <a:rPr lang="en-US" altLang="zh-CN" sz="900" dirty="0">
                <a:latin typeface="Times New Roman" charset="0"/>
                <a:ea typeface="Times New Roman" charset="0"/>
                <a:cs typeface="Times New Roman" charset="0"/>
              </a:rPr>
              <a:t>, Y., Richardson, M. I., &amp; </a:t>
            </a:r>
            <a:r>
              <a:rPr lang="en-US" altLang="zh-CN" sz="900" dirty="0" err="1">
                <a:latin typeface="Times New Roman" charset="0"/>
                <a:ea typeface="Times New Roman" charset="0"/>
                <a:cs typeface="Times New Roman" charset="0"/>
              </a:rPr>
              <a:t>Toigo</a:t>
            </a:r>
            <a:r>
              <a:rPr lang="en-US" altLang="zh-CN" sz="900" dirty="0">
                <a:latin typeface="Times New Roman" charset="0"/>
                <a:ea typeface="Times New Roman" charset="0"/>
                <a:cs typeface="Times New Roman" charset="0"/>
              </a:rPr>
              <a:t>, A. D. 2011,Icarus, 213, 636-654</a:t>
            </a:r>
          </a:p>
          <a:p>
            <a:r>
              <a:rPr lang="en-US" altLang="zh-CN" sz="900" dirty="0">
                <a:latin typeface="Times New Roman" charset="0"/>
                <a:ea typeface="Times New Roman" charset="0"/>
                <a:cs typeface="Times New Roman" charset="0"/>
              </a:rPr>
              <a:t>28.Parish, H. F., Schubert, G., Hickey, M. P., &amp; </a:t>
            </a:r>
            <a:r>
              <a:rPr lang="en-US" altLang="zh-CN" sz="900" dirty="0" err="1">
                <a:latin typeface="Times New Roman" charset="0"/>
                <a:ea typeface="Times New Roman" charset="0"/>
                <a:cs typeface="Times New Roman" charset="0"/>
              </a:rPr>
              <a:t>Walterscheid</a:t>
            </a:r>
            <a:r>
              <a:rPr lang="en-US" altLang="zh-CN" sz="900" dirty="0">
                <a:latin typeface="Times New Roman" charset="0"/>
                <a:ea typeface="Times New Roman" charset="0"/>
                <a:cs typeface="Times New Roman" charset="0"/>
              </a:rPr>
              <a:t>, R. L. 2009,</a:t>
            </a:r>
            <a:r>
              <a:rPr lang="de-DE" altLang="zh-CN" sz="900" dirty="0" err="1">
                <a:latin typeface="Times New Roman" charset="0"/>
                <a:ea typeface="Times New Roman" charset="0"/>
                <a:cs typeface="Times New Roman" charset="0"/>
              </a:rPr>
              <a:t>Icarus</a:t>
            </a:r>
            <a:r>
              <a:rPr lang="de-DE" altLang="zh-CN" sz="900" dirty="0">
                <a:latin typeface="Times New Roman" charset="0"/>
                <a:ea typeface="Times New Roman" charset="0"/>
                <a:cs typeface="Times New Roman" charset="0"/>
              </a:rPr>
              <a:t>, 203, 28</a:t>
            </a:r>
          </a:p>
          <a:p>
            <a:r>
              <a:rPr lang="de-DE" altLang="zh-CN" sz="900" dirty="0">
                <a:latin typeface="Times New Roman" charset="0"/>
                <a:ea typeface="Times New Roman" charset="0"/>
                <a:cs typeface="Times New Roman" charset="0"/>
              </a:rPr>
              <a:t>29.Schubert, G., </a:t>
            </a:r>
            <a:r>
              <a:rPr lang="de-DE" altLang="zh-CN" sz="900" dirty="0" err="1">
                <a:latin typeface="Times New Roman" charset="0"/>
                <a:ea typeface="Times New Roman" charset="0"/>
                <a:cs typeface="Times New Roman" charset="0"/>
              </a:rPr>
              <a:t>Hickey</a:t>
            </a:r>
            <a:r>
              <a:rPr lang="de-DE" altLang="zh-CN" sz="900" dirty="0">
                <a:latin typeface="Times New Roman" charset="0"/>
                <a:ea typeface="Times New Roman" charset="0"/>
                <a:cs typeface="Times New Roman" charset="0"/>
              </a:rPr>
              <a:t>, M. P., </a:t>
            </a:r>
            <a:r>
              <a:rPr lang="de-DE" altLang="zh-CN" sz="900" dirty="0" err="1">
                <a:latin typeface="Times New Roman" charset="0"/>
                <a:ea typeface="Times New Roman" charset="0"/>
                <a:cs typeface="Times New Roman" charset="0"/>
              </a:rPr>
              <a:t>Walterscheid</a:t>
            </a:r>
            <a:r>
              <a:rPr lang="de-DE" altLang="zh-CN" sz="900" dirty="0">
                <a:latin typeface="Times New Roman" charset="0"/>
                <a:ea typeface="Times New Roman" charset="0"/>
                <a:cs typeface="Times New Roman" charset="0"/>
              </a:rPr>
              <a:t>, R. L. 2003, </a:t>
            </a:r>
            <a:r>
              <a:rPr lang="de-DE" altLang="zh-CN" sz="900" dirty="0" err="1">
                <a:latin typeface="Times New Roman" charset="0"/>
                <a:ea typeface="Times New Roman" charset="0"/>
                <a:cs typeface="Times New Roman" charset="0"/>
              </a:rPr>
              <a:t>Icarus</a:t>
            </a:r>
            <a:r>
              <a:rPr lang="de-DE" altLang="zh-CN" sz="900" dirty="0">
                <a:latin typeface="Times New Roman" charset="0"/>
                <a:ea typeface="Times New Roman" charset="0"/>
                <a:cs typeface="Times New Roman" charset="0"/>
              </a:rPr>
              <a:t>, 163, 398-413</a:t>
            </a:r>
          </a:p>
          <a:p>
            <a:r>
              <a:rPr lang="nb-NO" altLang="zh-CN" sz="900" dirty="0">
                <a:latin typeface="Times New Roman" charset="0"/>
                <a:ea typeface="Times New Roman" charset="0"/>
                <a:cs typeface="Times New Roman" charset="0"/>
              </a:rPr>
              <a:t>30.Snowden, D., </a:t>
            </a:r>
            <a:r>
              <a:rPr lang="nb-NO" altLang="zh-CN" sz="900" dirty="0" err="1">
                <a:latin typeface="Times New Roman" charset="0"/>
                <a:ea typeface="Times New Roman" charset="0"/>
                <a:cs typeface="Times New Roman" charset="0"/>
              </a:rPr>
              <a:t>Yelle</a:t>
            </a:r>
            <a:r>
              <a:rPr lang="nb-NO" altLang="zh-CN" sz="900" dirty="0">
                <a:latin typeface="Times New Roman" charset="0"/>
                <a:ea typeface="Times New Roman" charset="0"/>
                <a:cs typeface="Times New Roman" charset="0"/>
              </a:rPr>
              <a:t>, R. V., </a:t>
            </a:r>
            <a:r>
              <a:rPr lang="nb-NO" altLang="zh-CN" sz="900" dirty="0" err="1">
                <a:latin typeface="Times New Roman" charset="0"/>
                <a:ea typeface="Times New Roman" charset="0"/>
                <a:cs typeface="Times New Roman" charset="0"/>
              </a:rPr>
              <a:t>Cui</a:t>
            </a:r>
            <a:r>
              <a:rPr lang="nb-NO" altLang="zh-CN" sz="900" dirty="0">
                <a:latin typeface="Times New Roman" charset="0"/>
                <a:ea typeface="Times New Roman" charset="0"/>
                <a:cs typeface="Times New Roman" charset="0"/>
              </a:rPr>
              <a:t>, J., et al. 2013, </a:t>
            </a:r>
            <a:r>
              <a:rPr lang="nb-NO" altLang="zh-CN" sz="900" dirty="0" err="1">
                <a:latin typeface="Times New Roman" charset="0"/>
                <a:ea typeface="Times New Roman" charset="0"/>
                <a:cs typeface="Times New Roman" charset="0"/>
              </a:rPr>
              <a:t>Icarus</a:t>
            </a:r>
            <a:r>
              <a:rPr lang="nb-NO" altLang="zh-CN" sz="900" dirty="0">
                <a:latin typeface="Times New Roman" charset="0"/>
                <a:ea typeface="Times New Roman" charset="0"/>
                <a:cs typeface="Times New Roman" charset="0"/>
              </a:rPr>
              <a:t>, 226, 552</a:t>
            </a:r>
          </a:p>
          <a:p>
            <a:r>
              <a:rPr lang="de-DE" altLang="zh-CN" sz="900" dirty="0">
                <a:latin typeface="Times New Roman" charset="0"/>
                <a:ea typeface="Times New Roman" charset="0"/>
                <a:cs typeface="Times New Roman" charset="0"/>
              </a:rPr>
              <a:t>31.Snowden, D., &amp; </a:t>
            </a:r>
            <a:r>
              <a:rPr lang="de-DE" altLang="zh-CN" sz="900" dirty="0" err="1">
                <a:latin typeface="Times New Roman" charset="0"/>
                <a:ea typeface="Times New Roman" charset="0"/>
                <a:cs typeface="Times New Roman" charset="0"/>
              </a:rPr>
              <a:t>Yelle</a:t>
            </a:r>
            <a:r>
              <a:rPr lang="de-DE" altLang="zh-CN" sz="900" dirty="0">
                <a:latin typeface="Times New Roman" charset="0"/>
                <a:ea typeface="Times New Roman" charset="0"/>
                <a:cs typeface="Times New Roman" charset="0"/>
              </a:rPr>
              <a:t>, R. V. 2014, </a:t>
            </a:r>
            <a:r>
              <a:rPr lang="de-DE" altLang="zh-CN" sz="900" dirty="0" err="1">
                <a:latin typeface="Times New Roman" charset="0"/>
                <a:ea typeface="Times New Roman" charset="0"/>
                <a:cs typeface="Times New Roman" charset="0"/>
              </a:rPr>
              <a:t>Icarus</a:t>
            </a:r>
            <a:r>
              <a:rPr lang="de-DE" altLang="zh-CN" sz="900" dirty="0">
                <a:latin typeface="Times New Roman" charset="0"/>
                <a:ea typeface="Times New Roman" charset="0"/>
                <a:cs typeface="Times New Roman" charset="0"/>
              </a:rPr>
              <a:t>, 228, 64</a:t>
            </a:r>
          </a:p>
          <a:p>
            <a:r>
              <a:rPr lang="is-IS" altLang="zh-CN" sz="900" dirty="0">
                <a:latin typeface="Times New Roman" charset="0"/>
                <a:ea typeface="Times New Roman" charset="0"/>
                <a:cs typeface="Times New Roman" charset="0"/>
              </a:rPr>
              <a:t>32.Strobel, D. F. 2006, Icarus, 182, 251</a:t>
            </a:r>
          </a:p>
          <a:p>
            <a:r>
              <a:rPr lang="en-US" altLang="zh-CN" sz="900" dirty="0">
                <a:latin typeface="Times New Roman" charset="0"/>
                <a:ea typeface="Times New Roman" charset="0"/>
                <a:cs typeface="Times New Roman" charset="0"/>
              </a:rPr>
              <a:t>33.Vadas, S. L., &amp; </a:t>
            </a:r>
            <a:r>
              <a:rPr lang="en-US" altLang="zh-CN" sz="900" dirty="0" err="1">
                <a:latin typeface="Times New Roman" charset="0"/>
                <a:ea typeface="Times New Roman" charset="0"/>
                <a:cs typeface="Times New Roman" charset="0"/>
              </a:rPr>
              <a:t>Fritts</a:t>
            </a:r>
            <a:r>
              <a:rPr lang="en-US" altLang="zh-CN" sz="900" dirty="0">
                <a:latin typeface="Times New Roman" charset="0"/>
                <a:ea typeface="Times New Roman" charset="0"/>
                <a:cs typeface="Times New Roman" charset="0"/>
              </a:rPr>
              <a:t>, D. C. 2005, Journal of Geophysical Research, 110,</a:t>
            </a:r>
            <a:r>
              <a:rPr lang="uk-UA" altLang="zh-CN" sz="900" dirty="0">
                <a:latin typeface="Times New Roman" charset="0"/>
                <a:ea typeface="Times New Roman" charset="0"/>
                <a:cs typeface="Times New Roman" charset="0"/>
              </a:rPr>
              <a:t>D15103</a:t>
            </a:r>
          </a:p>
          <a:p>
            <a:r>
              <a:rPr lang="fr-FR" altLang="zh-CN" sz="900" dirty="0">
                <a:latin typeface="Times New Roman" charset="0"/>
                <a:ea typeface="Times New Roman" charset="0"/>
                <a:cs typeface="Times New Roman" charset="0"/>
              </a:rPr>
              <a:t>34.Waite, J. H., Niemann, H., </a:t>
            </a:r>
            <a:r>
              <a:rPr lang="fr-FR" altLang="zh-CN" sz="900" dirty="0" err="1">
                <a:latin typeface="Times New Roman" charset="0"/>
                <a:ea typeface="Times New Roman" charset="0"/>
                <a:cs typeface="Times New Roman" charset="0"/>
              </a:rPr>
              <a:t>Yelle</a:t>
            </a:r>
            <a:r>
              <a:rPr lang="fr-FR" altLang="zh-CN" sz="900" dirty="0">
                <a:latin typeface="Times New Roman" charset="0"/>
                <a:ea typeface="Times New Roman" charset="0"/>
                <a:cs typeface="Times New Roman" charset="0"/>
              </a:rPr>
              <a:t>, R. V., et al. 2005, Science, 308, 982</a:t>
            </a:r>
          </a:p>
          <a:p>
            <a:r>
              <a:rPr lang="en-US" altLang="zh-CN" sz="900" dirty="0">
                <a:latin typeface="Times New Roman" charset="0"/>
                <a:ea typeface="Times New Roman" charset="0"/>
                <a:cs typeface="Times New Roman" charset="0"/>
              </a:rPr>
              <a:t>35.Waite, J. H., Young, D. T., Cravens, T. E., et al. 2007, Science, 316, 870</a:t>
            </a:r>
          </a:p>
          <a:p>
            <a:r>
              <a:rPr lang="en-US" altLang="zh-CN" sz="900" dirty="0">
                <a:latin typeface="Times New Roman" charset="0"/>
                <a:ea typeface="Times New Roman" charset="0"/>
                <a:cs typeface="Times New Roman" charset="0"/>
              </a:rPr>
              <a:t>36.Walterscheid, R. L. 1981, </a:t>
            </a:r>
            <a:r>
              <a:rPr lang="en-US" altLang="zh-CN" sz="900" dirty="0" err="1">
                <a:latin typeface="Times New Roman" charset="0"/>
                <a:ea typeface="Times New Roman" charset="0"/>
                <a:cs typeface="Times New Roman" charset="0"/>
              </a:rPr>
              <a:t>Geophys</a:t>
            </a:r>
            <a:r>
              <a:rPr lang="en-US" altLang="zh-CN" sz="900" dirty="0">
                <a:latin typeface="Times New Roman" charset="0"/>
                <a:ea typeface="Times New Roman" charset="0"/>
                <a:cs typeface="Times New Roman" charset="0"/>
              </a:rPr>
              <a:t>. Res. Lett., 8, 1235</a:t>
            </a:r>
          </a:p>
          <a:p>
            <a:r>
              <a:rPr lang="en-US" altLang="zh-CN" sz="900" dirty="0">
                <a:latin typeface="Times New Roman" charset="0"/>
                <a:ea typeface="Times New Roman" charset="0"/>
                <a:cs typeface="Times New Roman" charset="0"/>
              </a:rPr>
              <a:t>37.Westlake, J. H., Bell, J. M., Waite, J. H., Jr., et al. 2011,JGR, 116, A03318</a:t>
            </a:r>
          </a:p>
          <a:p>
            <a:r>
              <a:rPr lang="en-US" altLang="zh-CN" sz="900" dirty="0">
                <a:latin typeface="Times New Roman" charset="0"/>
                <a:ea typeface="Times New Roman" charset="0"/>
                <a:cs typeface="Times New Roman" charset="0"/>
              </a:rPr>
              <a:t>38.Woods, T. N. 2005, Journal of Geophysical Research, 116, A03318</a:t>
            </a:r>
          </a:p>
          <a:p>
            <a:r>
              <a:rPr lang="it-IT" altLang="zh-CN" sz="900" dirty="0">
                <a:latin typeface="Times New Roman" charset="0"/>
                <a:ea typeface="Times New Roman" charset="0"/>
                <a:cs typeface="Times New Roman" charset="0"/>
              </a:rPr>
              <a:t>39.Yelle, </a:t>
            </a:r>
            <a:r>
              <a:rPr lang="it-IT" altLang="zh-CN" sz="900" dirty="0" err="1">
                <a:latin typeface="Times New Roman" charset="0"/>
                <a:ea typeface="Times New Roman" charset="0"/>
                <a:cs typeface="Times New Roman" charset="0"/>
              </a:rPr>
              <a:t>R</a:t>
            </a:r>
            <a:r>
              <a:rPr lang="it-IT" altLang="zh-CN" sz="900" dirty="0">
                <a:latin typeface="Times New Roman" charset="0"/>
                <a:ea typeface="Times New Roman" charset="0"/>
                <a:cs typeface="Times New Roman" charset="0"/>
              </a:rPr>
              <a:t>. V. 1991, </a:t>
            </a:r>
            <a:r>
              <a:rPr lang="it-IT" altLang="zh-CN" sz="900" dirty="0" err="1">
                <a:latin typeface="Times New Roman" charset="0"/>
                <a:ea typeface="Times New Roman" charset="0"/>
                <a:cs typeface="Times New Roman" charset="0"/>
              </a:rPr>
              <a:t>ApJ</a:t>
            </a:r>
            <a:r>
              <a:rPr lang="it-IT" altLang="zh-CN" sz="900" dirty="0">
                <a:latin typeface="Times New Roman" charset="0"/>
                <a:ea typeface="Times New Roman" charset="0"/>
                <a:cs typeface="Times New Roman" charset="0"/>
              </a:rPr>
              <a:t>, 383, 380</a:t>
            </a:r>
          </a:p>
          <a:p>
            <a:r>
              <a:rPr lang="en-US" altLang="zh-CN" sz="900" dirty="0">
                <a:latin typeface="Times New Roman" charset="0"/>
                <a:ea typeface="Times New Roman" charset="0"/>
                <a:cs typeface="Times New Roman" charset="0"/>
              </a:rPr>
              <a:t>40.Young, L. A., </a:t>
            </a:r>
            <a:r>
              <a:rPr lang="en-US" altLang="zh-CN" sz="900" dirty="0" err="1">
                <a:latin typeface="Times New Roman" charset="0"/>
                <a:ea typeface="Times New Roman" charset="0"/>
                <a:cs typeface="Times New Roman" charset="0"/>
              </a:rPr>
              <a:t>Yelle</a:t>
            </a:r>
            <a:r>
              <a:rPr lang="en-US" altLang="zh-CN" sz="900" dirty="0">
                <a:latin typeface="Times New Roman" charset="0"/>
                <a:ea typeface="Times New Roman" charset="0"/>
                <a:cs typeface="Times New Roman" charset="0"/>
              </a:rPr>
              <a:t>, R. V., Young, R., </a:t>
            </a:r>
            <a:r>
              <a:rPr lang="en-US" altLang="zh-CN" sz="900" dirty="0" err="1">
                <a:latin typeface="Times New Roman" charset="0"/>
                <a:ea typeface="Times New Roman" charset="0"/>
                <a:cs typeface="Times New Roman" charset="0"/>
              </a:rPr>
              <a:t>Seiff</a:t>
            </a:r>
            <a:r>
              <a:rPr lang="en-US" altLang="zh-CN" sz="900" dirty="0">
                <a:latin typeface="Times New Roman" charset="0"/>
                <a:ea typeface="Times New Roman" charset="0"/>
                <a:cs typeface="Times New Roman" charset="0"/>
              </a:rPr>
              <a:t>, A., &amp; Kirk, D. B. 1997,Science, 276, 108</a:t>
            </a:r>
            <a:endParaRPr kumimoji="1" lang="zh-CN" altLang="en-US" sz="900" dirty="0">
              <a:latin typeface="Times New Roman" charset="0"/>
              <a:ea typeface="Times New Roman" charset="0"/>
              <a:cs typeface="Times New Roman" charset="0"/>
            </a:endParaRPr>
          </a:p>
        </p:txBody>
      </p:sp>
      <p:pic>
        <p:nvPicPr>
          <p:cNvPr id="105" name="图片 10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8931" y="14350937"/>
            <a:ext cx="5401674" cy="5401674"/>
          </a:xfrm>
          <a:prstGeom prst="rect">
            <a:avLst/>
          </a:prstGeom>
        </p:spPr>
      </p:pic>
      <p:sp>
        <p:nvSpPr>
          <p:cNvPr id="108" name="矩形 107"/>
          <p:cNvSpPr/>
          <p:nvPr/>
        </p:nvSpPr>
        <p:spPr>
          <a:xfrm>
            <a:off x="0" y="469900"/>
            <a:ext cx="14400213" cy="36672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p:cNvSpPr txBox="1"/>
          <p:nvPr/>
        </p:nvSpPr>
        <p:spPr>
          <a:xfrm>
            <a:off x="1453654" y="431475"/>
            <a:ext cx="11109379" cy="400110"/>
          </a:xfrm>
          <a:prstGeom prst="rect">
            <a:avLst/>
          </a:prstGeom>
          <a:noFill/>
        </p:spPr>
        <p:txBody>
          <a:bodyPr wrap="square" rtlCol="0">
            <a:spAutoFit/>
          </a:bodyPr>
          <a:lstStyle/>
          <a:p>
            <a:pPr algn="ctr"/>
            <a:r>
              <a:rPr kumimoji="1" lang="en-US" altLang="zh-CN" sz="2000" b="1" dirty="0">
                <a:solidFill>
                  <a:schemeClr val="accent1">
                    <a:lumMod val="75000"/>
                  </a:schemeClr>
                </a:solidFill>
                <a:latin typeface="Superclarendon" charset="0"/>
                <a:ea typeface="Superclarendon" charset="0"/>
                <a:cs typeface="Superclarendon" charset="0"/>
              </a:rPr>
              <a:t>The 4</a:t>
            </a:r>
            <a:r>
              <a:rPr kumimoji="1" lang="en-US" altLang="zh-CN" sz="2000" b="1" baseline="30000" dirty="0">
                <a:solidFill>
                  <a:schemeClr val="accent1">
                    <a:lumMod val="75000"/>
                  </a:schemeClr>
                </a:solidFill>
                <a:latin typeface="Superclarendon" charset="0"/>
                <a:ea typeface="Superclarendon" charset="0"/>
                <a:cs typeface="Superclarendon" charset="0"/>
              </a:rPr>
              <a:t>th</a:t>
            </a:r>
            <a:r>
              <a:rPr kumimoji="1" lang="en-US" altLang="zh-CN" sz="2000" b="1" dirty="0">
                <a:solidFill>
                  <a:schemeClr val="accent1">
                    <a:lumMod val="75000"/>
                  </a:schemeClr>
                </a:solidFill>
                <a:latin typeface="Superclarendon" charset="0"/>
                <a:ea typeface="Superclarendon" charset="0"/>
                <a:cs typeface="Superclarendon" charset="0"/>
              </a:rPr>
              <a:t> International Conference on Lunar and Deep Space Exploration</a:t>
            </a:r>
            <a:endParaRPr kumimoji="1" lang="zh-CN" altLang="en-US" sz="2000" b="1" dirty="0">
              <a:solidFill>
                <a:schemeClr val="accent1">
                  <a:lumMod val="75000"/>
                </a:schemeClr>
              </a:solidFill>
              <a:latin typeface="Superclarendon" charset="0"/>
              <a:ea typeface="Superclarendon" charset="0"/>
              <a:cs typeface="Superclarendon" charset="0"/>
            </a:endParaRPr>
          </a:p>
        </p:txBody>
      </p:sp>
      <p:sp>
        <p:nvSpPr>
          <p:cNvPr id="110" name="矩形 109"/>
          <p:cNvSpPr/>
          <p:nvPr/>
        </p:nvSpPr>
        <p:spPr>
          <a:xfrm>
            <a:off x="-6334" y="31872666"/>
            <a:ext cx="14415306" cy="297708"/>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p:cNvSpPr txBox="1"/>
          <p:nvPr/>
        </p:nvSpPr>
        <p:spPr>
          <a:xfrm>
            <a:off x="5329142" y="31834307"/>
            <a:ext cx="4914900" cy="338554"/>
          </a:xfrm>
          <a:prstGeom prst="rect">
            <a:avLst/>
          </a:prstGeom>
          <a:noFill/>
        </p:spPr>
        <p:txBody>
          <a:bodyPr wrap="square" rtlCol="0">
            <a:spAutoFit/>
          </a:bodyPr>
          <a:lstStyle/>
          <a:p>
            <a:r>
              <a:rPr kumimoji="1" lang="en-US" altLang="zh-CN" sz="1600" b="1" dirty="0">
                <a:solidFill>
                  <a:schemeClr val="accent1">
                    <a:lumMod val="75000"/>
                  </a:schemeClr>
                </a:solidFill>
                <a:latin typeface="Superclarendon" charset="0"/>
                <a:ea typeface="Superclarendon" charset="0"/>
                <a:cs typeface="Superclarendon" charset="0"/>
              </a:rPr>
              <a:t>July 23, 2019</a:t>
            </a:r>
            <a:r>
              <a:rPr kumimoji="1" lang="zh-CN" altLang="en-US" sz="1600" b="1" dirty="0">
                <a:solidFill>
                  <a:schemeClr val="accent1">
                    <a:lumMod val="75000"/>
                  </a:schemeClr>
                </a:solidFill>
                <a:latin typeface="Superclarendon" charset="0"/>
                <a:ea typeface="Superclarendon" charset="0"/>
                <a:cs typeface="Superclarendon" charset="0"/>
              </a:rPr>
              <a:t>     </a:t>
            </a:r>
            <a:r>
              <a:rPr kumimoji="1" lang="en-US" altLang="zh-CN" sz="1600" b="1" dirty="0">
                <a:solidFill>
                  <a:schemeClr val="accent1">
                    <a:lumMod val="75000"/>
                  </a:schemeClr>
                </a:solidFill>
                <a:latin typeface="Superclarendon" charset="0"/>
                <a:ea typeface="Superclarendon" charset="0"/>
                <a:cs typeface="Superclarendon" charset="0"/>
              </a:rPr>
              <a:t>   </a:t>
            </a:r>
            <a:r>
              <a:rPr kumimoji="1" lang="zh-CN" altLang="en-US" sz="1600" b="1" dirty="0">
                <a:solidFill>
                  <a:schemeClr val="accent1">
                    <a:lumMod val="75000"/>
                  </a:schemeClr>
                </a:solidFill>
                <a:latin typeface="Superclarendon" charset="0"/>
                <a:ea typeface="Superclarendon" charset="0"/>
                <a:cs typeface="Superclarendon" charset="0"/>
              </a:rPr>
              <a:t> </a:t>
            </a:r>
            <a:r>
              <a:rPr kumimoji="1" lang="en-US" altLang="zh-CN" sz="1600" b="1" dirty="0">
                <a:solidFill>
                  <a:schemeClr val="accent1">
                    <a:lumMod val="75000"/>
                  </a:schemeClr>
                </a:solidFill>
                <a:latin typeface="Superclarendon" charset="0"/>
                <a:ea typeface="Superclarendon" charset="0"/>
                <a:cs typeface="Superclarendon" charset="0"/>
              </a:rPr>
              <a:t>  Zhuhai, China</a:t>
            </a:r>
            <a:endParaRPr kumimoji="1" lang="zh-CN" altLang="en-US" sz="1600" dirty="0">
              <a:solidFill>
                <a:schemeClr val="accent1">
                  <a:lumMod val="75000"/>
                </a:schemeClr>
              </a:solidFill>
              <a:latin typeface="Superclarendon" charset="0"/>
              <a:ea typeface="Superclarendon" charset="0"/>
              <a:cs typeface="Superclarendon" charset="0"/>
            </a:endParaRPr>
          </a:p>
        </p:txBody>
      </p:sp>
      <p:pic>
        <p:nvPicPr>
          <p:cNvPr id="71" name="图片 70"/>
          <p:cNvPicPr>
            <a:picLocks noChangeAspect="1"/>
          </p:cNvPicPr>
          <p:nvPr/>
        </p:nvPicPr>
        <p:blipFill>
          <a:blip r:embed="rId24">
            <a:duotone>
              <a:prstClr val="black"/>
              <a:schemeClr val="accent5">
                <a:tint val="45000"/>
                <a:satMod val="400000"/>
              </a:schemeClr>
            </a:duotone>
            <a:extLst>
              <a:ext uri="{BEBA8EAE-BF5A-486C-A8C5-ECC9F3942E4B}">
                <a14:imgProps xmlns:a14="http://schemas.microsoft.com/office/drawing/2010/main">
                  <a14:imgLayer r:embed="rId25">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5132422" y="31908296"/>
            <a:ext cx="215222" cy="215222"/>
          </a:xfrm>
          <a:prstGeom prst="rect">
            <a:avLst/>
          </a:prstGeom>
          <a:noFill/>
          <a:ln>
            <a:noFill/>
          </a:ln>
        </p:spPr>
      </p:pic>
      <p:pic>
        <p:nvPicPr>
          <p:cNvPr id="73" name="图片 72"/>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colorTemperature colorTemp="8800"/>
                    </a14:imgEffect>
                    <a14:imgEffect>
                      <a14:saturation sat="300000"/>
                    </a14:imgEffect>
                  </a14:imgLayer>
                </a14:imgProps>
              </a:ext>
              <a:ext uri="{28A0092B-C50C-407E-A947-70E740481C1C}">
                <a14:useLocalDpi xmlns:a14="http://schemas.microsoft.com/office/drawing/2010/main" val="0"/>
              </a:ext>
            </a:extLst>
          </a:blip>
          <a:stretch>
            <a:fillRect/>
          </a:stretch>
        </p:blipFill>
        <p:spPr>
          <a:xfrm rot="10628077" flipH="1" flipV="1">
            <a:off x="7370147" y="31893460"/>
            <a:ext cx="239666" cy="239666"/>
          </a:xfrm>
          <a:prstGeom prst="rect">
            <a:avLst/>
          </a:prstGeom>
        </p:spPr>
      </p:pic>
      <p:cxnSp>
        <p:nvCxnSpPr>
          <p:cNvPr id="113" name="直线连接符 112"/>
          <p:cNvCxnSpPr/>
          <p:nvPr/>
        </p:nvCxnSpPr>
        <p:spPr>
          <a:xfrm>
            <a:off x="-19034" y="31847979"/>
            <a:ext cx="14428784" cy="0"/>
          </a:xfrm>
          <a:prstGeom prst="line">
            <a:avLst/>
          </a:prstGeom>
          <a:ln w="349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299268" y="7577754"/>
            <a:ext cx="4052088" cy="584775"/>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The wave amplitude ΔT is fixed at </a:t>
            </a:r>
            <a:r>
              <a:rPr lang="en-US" altLang="zh-CN" sz="1600" b="1" dirty="0">
                <a:latin typeface="Times New Roman" charset="0"/>
                <a:ea typeface="Times New Roman" charset="0"/>
                <a:cs typeface="Times New Roman" charset="0"/>
              </a:rPr>
              <a:t>10K</a:t>
            </a:r>
            <a:r>
              <a:rPr lang="en-US" altLang="zh-CN" sz="1600" dirty="0">
                <a:latin typeface="Times New Roman" charset="0"/>
                <a:ea typeface="Times New Roman" charset="0"/>
                <a:cs typeface="Times New Roman" charset="0"/>
              </a:rPr>
              <a:t> (</a:t>
            </a:r>
            <a:r>
              <a:rPr lang="en-US" altLang="zh-CN" sz="1600" dirty="0" err="1">
                <a:latin typeface="Times New Roman" charset="0"/>
                <a:ea typeface="Times New Roman" charset="0"/>
                <a:cs typeface="Times New Roman" charset="0"/>
              </a:rPr>
              <a:t>Müller-Wodarg</a:t>
            </a:r>
            <a:r>
              <a:rPr lang="en-US" altLang="zh-CN" sz="1600" dirty="0">
                <a:latin typeface="Times New Roman" charset="0"/>
                <a:ea typeface="Times New Roman" charset="0"/>
                <a:cs typeface="Times New Roman" charset="0"/>
              </a:rPr>
              <a:t> et al. </a:t>
            </a:r>
            <a:r>
              <a:rPr lang="is-IS" altLang="zh-CN" sz="1600" dirty="0">
                <a:latin typeface="Times New Roman" charset="0"/>
                <a:ea typeface="Times New Roman" charset="0"/>
                <a:cs typeface="Times New Roman" charset="0"/>
              </a:rPr>
              <a:t>2006).</a:t>
            </a:r>
            <a:endParaRPr kumimoji="1" lang="zh-CN" altLang="en-US" sz="1600" dirty="0">
              <a:latin typeface="Times New Roman" charset="0"/>
              <a:ea typeface="Times New Roman" charset="0"/>
              <a:cs typeface="Times New Roman" charset="0"/>
            </a:endParaRPr>
          </a:p>
        </p:txBody>
      </p:sp>
      <p:pic>
        <p:nvPicPr>
          <p:cNvPr id="6" name="图片 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995851" y="1645314"/>
            <a:ext cx="3812360" cy="433068"/>
          </a:xfrm>
          <a:prstGeom prst="rect">
            <a:avLst/>
          </a:prstGeom>
        </p:spPr>
      </p:pic>
      <p:pic>
        <p:nvPicPr>
          <p:cNvPr id="10" name="图片 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623470" y="6487580"/>
            <a:ext cx="2713737" cy="8141209"/>
          </a:xfrm>
          <a:prstGeom prst="rect">
            <a:avLst/>
          </a:prstGeom>
        </p:spPr>
      </p:pic>
      <p:sp>
        <p:nvSpPr>
          <p:cNvPr id="21" name="文本框 20"/>
          <p:cNvSpPr txBox="1"/>
          <p:nvPr/>
        </p:nvSpPr>
        <p:spPr>
          <a:xfrm>
            <a:off x="11737397" y="13899447"/>
            <a:ext cx="2972188" cy="738664"/>
          </a:xfrm>
          <a:prstGeom prst="rect">
            <a:avLst/>
          </a:prstGeom>
          <a:noFill/>
        </p:spPr>
        <p:txBody>
          <a:bodyPr wrap="square" rtlCol="0">
            <a:spAutoFit/>
          </a:bodyPr>
          <a:lstStyle/>
          <a:p>
            <a:r>
              <a:rPr lang="en-US" altLang="zh-CN" sz="1400" b="1" dirty="0">
                <a:latin typeface="Times New Roman" charset="0"/>
                <a:ea typeface="Times New Roman" charset="0"/>
                <a:cs typeface="Times New Roman" charset="0"/>
              </a:rPr>
              <a:t>Figure 1. Wave amplitude of temperature perturbation as a function of altitude.</a:t>
            </a:r>
            <a:endParaRPr kumimoji="1" lang="zh-CN" altLang="en-US" sz="1400" b="1" dirty="0">
              <a:latin typeface="Times New Roman" charset="0"/>
              <a:ea typeface="Times New Roman" charset="0"/>
              <a:cs typeface="Times New Roman" charset="0"/>
            </a:endParaRPr>
          </a:p>
        </p:txBody>
      </p:sp>
      <p:sp>
        <p:nvSpPr>
          <p:cNvPr id="9" name="文本框 8"/>
          <p:cNvSpPr txBox="1"/>
          <p:nvPr/>
        </p:nvSpPr>
        <p:spPr>
          <a:xfrm>
            <a:off x="7280313" y="6555838"/>
            <a:ext cx="7158720" cy="830997"/>
          </a:xfrm>
          <a:prstGeom prst="rect">
            <a:avLst/>
          </a:prstGeom>
          <a:noFill/>
        </p:spPr>
        <p:txBody>
          <a:bodyPr wrap="square" rtlCol="0">
            <a:spAutoFit/>
          </a:bodyPr>
          <a:lstStyle/>
          <a:p>
            <a:r>
              <a:rPr kumimoji="1" lang="en-US" altLang="zh-CN" sz="1600" dirty="0"/>
              <a:t>➣</a:t>
            </a:r>
            <a:r>
              <a:rPr lang="en-US" altLang="zh-CN" sz="1600" dirty="0">
                <a:latin typeface="Times New Roman" charset="0"/>
                <a:ea typeface="Times New Roman" charset="0"/>
                <a:cs typeface="Times New Roman" charset="0"/>
              </a:rPr>
              <a:t>The gravity wave period ranges from 80 min to 10 Earth hours  (</a:t>
            </a:r>
            <a:r>
              <a:rPr lang="fr-FR" altLang="zh-CN" sz="1600" dirty="0">
                <a:latin typeface="Times New Roman" charset="0"/>
                <a:ea typeface="Times New Roman" charset="0"/>
                <a:cs typeface="Times New Roman" charset="0"/>
              </a:rPr>
              <a:t>Cui et al. 2014</a:t>
            </a:r>
            <a:r>
              <a:rPr lang="en-US" altLang="zh-CN" sz="1600" dirty="0">
                <a:latin typeface="Times New Roman" charset="0"/>
                <a:ea typeface="Times New Roman" charset="0"/>
                <a:cs typeface="Times New Roman" charset="0"/>
              </a:rPr>
              <a:t>); </a:t>
            </a:r>
          </a:p>
          <a:p>
            <a:endParaRPr kumimoji="1" lang="en-US" altLang="zh-CN" sz="1600" dirty="0"/>
          </a:p>
          <a:p>
            <a:r>
              <a:rPr kumimoji="1" lang="en-US" altLang="zh-CN" sz="1600" dirty="0"/>
              <a:t>➣</a:t>
            </a:r>
            <a:r>
              <a:rPr lang="en-US" altLang="zh-CN" sz="1600" dirty="0"/>
              <a:t> </a:t>
            </a:r>
            <a:r>
              <a:rPr lang="en-US" altLang="zh-CN" sz="1600" dirty="0">
                <a:latin typeface="Times New Roman" charset="0"/>
                <a:ea typeface="Times New Roman" charset="0"/>
                <a:cs typeface="Times New Roman" charset="0"/>
              </a:rPr>
              <a:t>We selected nine wave modes and their properties are listed in Table 1;</a:t>
            </a:r>
          </a:p>
        </p:txBody>
      </p:sp>
      <p:sp>
        <p:nvSpPr>
          <p:cNvPr id="11" name="文本框 10"/>
          <p:cNvSpPr txBox="1"/>
          <p:nvPr/>
        </p:nvSpPr>
        <p:spPr>
          <a:xfrm>
            <a:off x="85803" y="13937086"/>
            <a:ext cx="7047881" cy="593140"/>
          </a:xfrm>
          <a:prstGeom prst="rect">
            <a:avLst/>
          </a:prstGeom>
          <a:noFill/>
        </p:spPr>
        <p:txBody>
          <a:bodyPr wrap="square" rtlCol="0">
            <a:spAutoFit/>
          </a:bodyPr>
          <a:lstStyle/>
          <a:p>
            <a:r>
              <a:rPr kumimoji="1" lang="en-US" altLang="zh-CN" sz="1600" dirty="0"/>
              <a:t>➣ </a:t>
            </a:r>
            <a:r>
              <a:rPr kumimoji="1" lang="en-US" altLang="zh-CN" sz="1600" dirty="0">
                <a:latin typeface="Times New Roman" charset="0"/>
                <a:ea typeface="Times New Roman" charset="0"/>
                <a:cs typeface="Times New Roman" charset="0"/>
              </a:rPr>
              <a:t>The energy flux and  heating/cooling rate profiles of wave 3h600km and wave 6h900km are shown in Figure 2;</a:t>
            </a:r>
            <a:endParaRPr kumimoji="1" lang="zh-CN" altLang="en-US" sz="1600" dirty="0">
              <a:latin typeface="Times New Roman" charset="0"/>
              <a:ea typeface="Times New Roman" charset="0"/>
              <a:cs typeface="Times New Roman" charset="0"/>
            </a:endParaRPr>
          </a:p>
        </p:txBody>
      </p:sp>
      <p:sp>
        <p:nvSpPr>
          <p:cNvPr id="91" name="文本框 90"/>
          <p:cNvSpPr txBox="1"/>
          <p:nvPr/>
        </p:nvSpPr>
        <p:spPr>
          <a:xfrm>
            <a:off x="10250390" y="18530628"/>
            <a:ext cx="4127006" cy="307777"/>
          </a:xfrm>
          <a:prstGeom prst="rect">
            <a:avLst/>
          </a:prstGeom>
          <a:noFill/>
        </p:spPr>
        <p:txBody>
          <a:bodyPr wrap="square" rtlCol="0">
            <a:spAutoFit/>
          </a:bodyPr>
          <a:lstStyle/>
          <a:p>
            <a:r>
              <a:rPr lang="en-US" altLang="zh-CN" sz="1400" b="1" dirty="0">
                <a:latin typeface="Times New Roman" charset="0"/>
                <a:ea typeface="Times New Roman" charset="0"/>
                <a:cs typeface="Times New Roman" charset="0"/>
              </a:rPr>
              <a:t>Figure 3. Solar EUV Energy deposition heating rate.</a:t>
            </a:r>
            <a:endParaRPr kumimoji="1" lang="zh-CN" altLang="en-US" sz="1400" dirty="0">
              <a:latin typeface="Times New Roman" charset="0"/>
              <a:ea typeface="Times New Roman" charset="0"/>
              <a:cs typeface="Times New Roman" charset="0"/>
            </a:endParaRPr>
          </a:p>
        </p:txBody>
      </p:sp>
      <p:pic>
        <p:nvPicPr>
          <p:cNvPr id="24" name="图片 2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263889" y="15171077"/>
            <a:ext cx="4084403" cy="3403670"/>
          </a:xfrm>
          <a:prstGeom prst="rect">
            <a:avLst/>
          </a:prstGeom>
        </p:spPr>
      </p:pic>
      <p:sp>
        <p:nvSpPr>
          <p:cNvPr id="90" name="文本框 89"/>
          <p:cNvSpPr txBox="1"/>
          <p:nvPr/>
        </p:nvSpPr>
        <p:spPr>
          <a:xfrm>
            <a:off x="7294565" y="15053693"/>
            <a:ext cx="6873653" cy="338554"/>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 </a:t>
            </a:r>
            <a:r>
              <a:rPr kumimoji="1" lang="en-US" altLang="zh-CN" sz="1400" dirty="0">
                <a:latin typeface="Times New Roman" charset="0"/>
                <a:ea typeface="Times New Roman" charset="0"/>
                <a:cs typeface="Times New Roman" charset="0"/>
              </a:rPr>
              <a:t>Comparing the wave heating/cooling rate to solar EUV heating rate </a:t>
            </a:r>
            <a:r>
              <a:rPr lang="en-US" altLang="zh-CN" sz="1400" dirty="0">
                <a:latin typeface="Times New Roman" charset="0"/>
                <a:ea typeface="Times New Roman" charset="0"/>
                <a:cs typeface="Times New Roman" charset="0"/>
              </a:rPr>
              <a:t>:</a:t>
            </a:r>
            <a:r>
              <a:rPr kumimoji="1" lang="en-US" altLang="zh-CN" sz="1400" dirty="0">
                <a:latin typeface="Times New Roman" charset="0"/>
                <a:ea typeface="Times New Roman" charset="0"/>
                <a:cs typeface="Times New Roman" charset="0"/>
              </a:rPr>
              <a:t>   </a:t>
            </a:r>
            <a:endParaRPr kumimoji="1" lang="zh-CN" altLang="en-US" sz="1400" dirty="0">
              <a:latin typeface="Times New Roman" charset="0"/>
              <a:ea typeface="Times New Roman" charset="0"/>
              <a:cs typeface="Times New Roman" charset="0"/>
            </a:endParaRPr>
          </a:p>
        </p:txBody>
      </p:sp>
      <p:pic>
        <p:nvPicPr>
          <p:cNvPr id="14" name="图片 1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035482" y="18829867"/>
            <a:ext cx="4301725" cy="3072661"/>
          </a:xfrm>
          <a:prstGeom prst="rect">
            <a:avLst/>
          </a:prstGeom>
        </p:spPr>
      </p:pic>
      <p:sp>
        <p:nvSpPr>
          <p:cNvPr id="92" name="文本框 91"/>
          <p:cNvSpPr txBox="1"/>
          <p:nvPr/>
        </p:nvSpPr>
        <p:spPr>
          <a:xfrm>
            <a:off x="10269719" y="21683370"/>
            <a:ext cx="4322375" cy="738664"/>
          </a:xfrm>
          <a:prstGeom prst="rect">
            <a:avLst/>
          </a:prstGeom>
          <a:noFill/>
        </p:spPr>
        <p:txBody>
          <a:bodyPr wrap="square" rtlCol="0">
            <a:spAutoFit/>
          </a:bodyPr>
          <a:lstStyle/>
          <a:p>
            <a:r>
              <a:rPr lang="en-US" altLang="zh-CN" sz="1400" b="1" dirty="0">
                <a:latin typeface="Times New Roman" charset="0"/>
                <a:ea typeface="Times New Roman" charset="0"/>
                <a:cs typeface="Times New Roman" charset="0"/>
              </a:rPr>
              <a:t>Figure 4. Temperature derived from wave energy fluxes associated with all nine wave modes </a:t>
            </a:r>
            <a:r>
              <a:rPr lang="en-US" altLang="zh-CN" sz="1400" b="1" dirty="0" smtClean="0">
                <a:latin typeface="Times New Roman" charset="0"/>
                <a:ea typeface="Times New Roman" charset="0"/>
                <a:cs typeface="Times New Roman" charset="0"/>
              </a:rPr>
              <a:t>when considering 25%EUV and HCN energy</a:t>
            </a:r>
            <a:r>
              <a:rPr lang="en-US" altLang="zh-CN" sz="1400" b="1" dirty="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fluxes.</a:t>
            </a:r>
            <a:endParaRPr kumimoji="1" lang="zh-CN" altLang="en-US" sz="1400" b="1"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94" name="文本框 93"/>
              <p:cNvSpPr txBox="1"/>
              <p:nvPr/>
            </p:nvSpPr>
            <p:spPr>
              <a:xfrm>
                <a:off x="7341838" y="19532539"/>
                <a:ext cx="3031301" cy="2675348"/>
              </a:xfrm>
              <a:prstGeom prst="rect">
                <a:avLst/>
              </a:prstGeom>
              <a:noFill/>
            </p:spPr>
            <p:txBody>
              <a:bodyPr wrap="square" rtlCol="0">
                <a:spAutoFit/>
              </a:bodyPr>
              <a:lstStyle/>
              <a:p>
                <a:r>
                  <a:rPr kumimoji="1" lang="en-US" altLang="zh-CN" sz="1600" dirty="0">
                    <a:latin typeface="Times New Roman" charset="0"/>
                    <a:ea typeface="Times New Roman" charset="0"/>
                    <a:cs typeface="Times New Roman" charset="0"/>
                  </a:rPr>
                  <a:t>➣</a:t>
                </a:r>
                <a:r>
                  <a:rPr kumimoji="1" lang="en-US" altLang="zh-CN" sz="1400" dirty="0">
                    <a:latin typeface="Times New Roman" charset="0"/>
                    <a:ea typeface="Times New Roman" charset="0"/>
                    <a:cs typeface="Times New Roman" charset="0"/>
                  </a:rPr>
                  <a:t>Energy balance relation:</a:t>
                </a:r>
              </a:p>
              <a:p>
                <a:pPr algn="ctr"/>
                <a:r>
                  <a:rPr kumimoji="1" lang="en-US" altLang="zh-CN" sz="1600" dirty="0">
                    <a:latin typeface="Times New Roman" charset="0"/>
                    <a:ea typeface="Times New Roman" charset="0"/>
                    <a:cs typeface="Times New Roman" charset="0"/>
                  </a:rPr>
                  <a:t>  </a:t>
                </a:r>
                <a14:m>
                  <m:oMath xmlns:m="http://schemas.openxmlformats.org/officeDocument/2006/math">
                    <m:sSub>
                      <m:sSubPr>
                        <m:ctrlPr>
                          <a:rPr kumimoji="1" lang="en-US" altLang="zh-CN" sz="1600" i="1" smtClean="0">
                            <a:latin typeface="Cambria Math" charset="0"/>
                            <a:ea typeface="Times New Roman" charset="0"/>
                            <a:cs typeface="Times New Roman" charset="0"/>
                          </a:rPr>
                        </m:ctrlPr>
                      </m:sSubPr>
                      <m:e>
                        <m:r>
                          <a:rPr kumimoji="1" lang="en-US" altLang="zh-CN" sz="1600" b="0" i="1" smtClean="0">
                            <a:latin typeface="Cambria Math" charset="0"/>
                            <a:ea typeface="Times New Roman" charset="0"/>
                            <a:cs typeface="Times New Roman" charset="0"/>
                          </a:rPr>
                          <m:t>𝐹</m:t>
                        </m:r>
                      </m:e>
                      <m:sub>
                        <m:r>
                          <a:rPr kumimoji="1" lang="en-US" altLang="zh-CN" sz="1600" b="0" i="1" smtClean="0">
                            <a:latin typeface="Cambria Math" charset="0"/>
                            <a:ea typeface="Times New Roman" charset="0"/>
                            <a:cs typeface="Times New Roman" charset="0"/>
                          </a:rPr>
                          <m:t>𝑡𝑜𝑡</m:t>
                        </m:r>
                      </m:sub>
                    </m:sSub>
                    <m:r>
                      <a:rPr kumimoji="1" lang="en-US" altLang="zh-CN" sz="1600" b="0" i="1" smtClean="0">
                        <a:latin typeface="Cambria Math" charset="0"/>
                        <a:ea typeface="Times New Roman" charset="0"/>
                        <a:cs typeface="Times New Roman" charset="0"/>
                      </a:rPr>
                      <m:t>=</m:t>
                    </m:r>
                    <m:sSub>
                      <m:sSubPr>
                        <m:ctrlPr>
                          <a:rPr kumimoji="1" lang="en-US" altLang="zh-CN" sz="1600" b="0" i="1" smtClean="0">
                            <a:latin typeface="Cambria Math" charset="0"/>
                            <a:ea typeface="Times New Roman" charset="0"/>
                            <a:cs typeface="Times New Roman" charset="0"/>
                          </a:rPr>
                        </m:ctrlPr>
                      </m:sSubPr>
                      <m:e>
                        <m:r>
                          <a:rPr kumimoji="1" lang="en-US" altLang="zh-CN" sz="1600" b="0" i="1" smtClean="0">
                            <a:latin typeface="Cambria Math" charset="0"/>
                            <a:ea typeface="Times New Roman" charset="0"/>
                            <a:cs typeface="Times New Roman" charset="0"/>
                          </a:rPr>
                          <m:t>𝑘</m:t>
                        </m:r>
                      </m:e>
                      <m:sub>
                        <m:r>
                          <a:rPr kumimoji="1" lang="en-US" altLang="zh-CN" sz="1600" b="0" i="1" smtClean="0">
                            <a:latin typeface="Cambria Math" charset="0"/>
                            <a:ea typeface="Times New Roman" charset="0"/>
                            <a:cs typeface="Times New Roman" charset="0"/>
                          </a:rPr>
                          <m:t>𝑚</m:t>
                        </m:r>
                      </m:sub>
                    </m:sSub>
                    <m:f>
                      <m:fPr>
                        <m:ctrlPr>
                          <a:rPr kumimoji="1" lang="mr-IN" altLang="zh-CN" sz="1600" b="0" i="1" smtClean="0">
                            <a:latin typeface="Cambria Math" charset="0"/>
                            <a:ea typeface="Times New Roman" charset="0"/>
                            <a:cs typeface="Times New Roman" charset="0"/>
                          </a:rPr>
                        </m:ctrlPr>
                      </m:fPr>
                      <m:num>
                        <m:r>
                          <a:rPr kumimoji="1" lang="mr-IN" altLang="zh-CN" sz="1600" b="0" i="1" smtClean="0">
                            <a:latin typeface="Cambria Math" charset="0"/>
                            <a:ea typeface="Cambria Math" charset="0"/>
                            <a:cs typeface="Cambria Math" charset="0"/>
                          </a:rPr>
                          <m:t>𝜕</m:t>
                        </m:r>
                        <m:r>
                          <a:rPr kumimoji="1" lang="en-US" altLang="zh-CN" sz="1600" b="0" i="1" smtClean="0">
                            <a:latin typeface="Cambria Math" charset="0"/>
                            <a:ea typeface="Cambria Math" charset="0"/>
                            <a:cs typeface="Cambria Math" charset="0"/>
                          </a:rPr>
                          <m:t>𝑇</m:t>
                        </m:r>
                      </m:num>
                      <m:den>
                        <m:r>
                          <a:rPr kumimoji="1" lang="mr-IN" altLang="zh-CN" sz="1600" b="0" i="1" smtClean="0">
                            <a:latin typeface="Cambria Math" charset="0"/>
                            <a:ea typeface="Cambria Math" charset="0"/>
                            <a:cs typeface="Cambria Math" charset="0"/>
                          </a:rPr>
                          <m:t>𝜕</m:t>
                        </m:r>
                        <m:r>
                          <a:rPr kumimoji="1" lang="en-US" altLang="zh-CN" sz="1600" b="0" i="1" smtClean="0">
                            <a:latin typeface="Cambria Math" charset="0"/>
                            <a:ea typeface="Cambria Math" charset="0"/>
                            <a:cs typeface="Cambria Math" charset="0"/>
                          </a:rPr>
                          <m:t>𝑧</m:t>
                        </m:r>
                      </m:den>
                    </m:f>
                    <m:r>
                      <a:rPr kumimoji="1" lang="en-US" altLang="zh-CN" sz="1600" b="0" i="0" smtClean="0">
                        <a:latin typeface="Cambria Math" charset="0"/>
                        <a:ea typeface="Times New Roman" charset="0"/>
                        <a:cs typeface="Times New Roman" charset="0"/>
                      </a:rPr>
                      <m:t> </m:t>
                    </m:r>
                  </m:oMath>
                </a14:m>
                <a:endParaRPr kumimoji="1" lang="en-US" altLang="zh-CN" sz="1600" dirty="0">
                  <a:latin typeface="Times New Roman" charset="0"/>
                  <a:ea typeface="Times New Roman" charset="0"/>
                  <a:cs typeface="Times New Roman" charset="0"/>
                </a:endParaRPr>
              </a:p>
              <a:p>
                <a:r>
                  <a:rPr kumimoji="1" lang="en-US" altLang="zh-CN" sz="1200" dirty="0">
                    <a:latin typeface="Times New Roman" charset="0"/>
                    <a:ea typeface="Times New Roman" charset="0"/>
                    <a:cs typeface="Times New Roman" charset="0"/>
                  </a:rPr>
                  <a:t>Where </a:t>
                </a:r>
                <a14:m>
                  <m:oMath xmlns:m="http://schemas.openxmlformats.org/officeDocument/2006/math">
                    <m:sSub>
                      <m:sSubPr>
                        <m:ctrlPr>
                          <a:rPr kumimoji="1" lang="en-US" altLang="zh-CN" sz="1200" i="1" smtClean="0">
                            <a:latin typeface="Cambria Math" charset="0"/>
                            <a:ea typeface="Times New Roman" charset="0"/>
                            <a:cs typeface="Times New Roman" charset="0"/>
                          </a:rPr>
                        </m:ctrlPr>
                      </m:sSubPr>
                      <m:e>
                        <m:r>
                          <a:rPr kumimoji="1" lang="en-US" altLang="zh-CN" sz="1200" b="0" i="1" smtClean="0">
                            <a:latin typeface="Cambria Math" charset="0"/>
                            <a:ea typeface="Times New Roman" charset="0"/>
                            <a:cs typeface="Times New Roman" charset="0"/>
                          </a:rPr>
                          <m:t>𝑘</m:t>
                        </m:r>
                      </m:e>
                      <m:sub>
                        <m:r>
                          <a:rPr kumimoji="1" lang="en-US" altLang="zh-CN" sz="1200" b="0" i="1" smtClean="0">
                            <a:latin typeface="Cambria Math" charset="0"/>
                            <a:ea typeface="Times New Roman" charset="0"/>
                            <a:cs typeface="Times New Roman" charset="0"/>
                          </a:rPr>
                          <m:t>𝑚</m:t>
                        </m:r>
                      </m:sub>
                    </m:sSub>
                    <m:r>
                      <a:rPr kumimoji="1" lang="en-US" altLang="zh-CN" sz="1200" b="0" i="1" smtClean="0">
                        <a:latin typeface="Cambria Math" charset="0"/>
                        <a:ea typeface="Times New Roman" charset="0"/>
                        <a:cs typeface="Times New Roman" charset="0"/>
                      </a:rPr>
                      <m:t>=27.21</m:t>
                    </m:r>
                    <m:r>
                      <a:rPr kumimoji="1" lang="en-US" altLang="zh-CN" sz="1200" b="0" i="1" smtClean="0">
                        <a:latin typeface="Cambria Math" charset="0"/>
                        <a:ea typeface="Cambria Math" charset="0"/>
                        <a:cs typeface="Cambria Math" charset="0"/>
                      </a:rPr>
                      <m:t>×</m:t>
                    </m:r>
                    <m:sSup>
                      <m:sSupPr>
                        <m:ctrlPr>
                          <a:rPr kumimoji="1" lang="en-US"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10</m:t>
                        </m:r>
                      </m:e>
                      <m:sup>
                        <m:r>
                          <a:rPr kumimoji="1" lang="en-US" altLang="zh-CN" sz="1200" b="0" i="1" smtClean="0">
                            <a:latin typeface="Cambria Math" charset="0"/>
                            <a:ea typeface="Cambria Math" charset="0"/>
                            <a:cs typeface="Cambria Math" charset="0"/>
                          </a:rPr>
                          <m:t>−5</m:t>
                        </m:r>
                      </m:sup>
                    </m:sSup>
                    <m:sSubSup>
                      <m:sSubSupPr>
                        <m:ctrlPr>
                          <a:rPr kumimoji="1" lang="en-US" altLang="zh-CN" sz="1200" b="0" i="1" smtClean="0">
                            <a:latin typeface="Cambria Math" charset="0"/>
                            <a:ea typeface="Cambria Math" charset="0"/>
                            <a:cs typeface="Cambria Math" charset="0"/>
                          </a:rPr>
                        </m:ctrlPr>
                      </m:sSubSupPr>
                      <m:e>
                        <m:r>
                          <a:rPr kumimoji="1" lang="en-US" altLang="zh-CN" sz="1200" b="0" i="1" smtClean="0">
                            <a:latin typeface="Cambria Math" charset="0"/>
                            <a:ea typeface="Cambria Math" charset="0"/>
                            <a:cs typeface="Cambria Math" charset="0"/>
                          </a:rPr>
                          <m:t>𝑇</m:t>
                        </m:r>
                      </m:e>
                      <m:sub>
                        <m:r>
                          <a:rPr kumimoji="1" lang="en-US" altLang="zh-CN" sz="1200" b="0" i="1" smtClean="0">
                            <a:latin typeface="Cambria Math" charset="0"/>
                            <a:ea typeface="Cambria Math" charset="0"/>
                            <a:cs typeface="Cambria Math" charset="0"/>
                          </a:rPr>
                          <m:t>0</m:t>
                        </m:r>
                      </m:sub>
                      <m:sup>
                        <m:r>
                          <a:rPr kumimoji="1" lang="en-US" altLang="zh-CN" sz="1200" b="0" i="1" smtClean="0">
                            <a:latin typeface="Cambria Math" charset="0"/>
                            <a:ea typeface="Cambria Math" charset="0"/>
                            <a:cs typeface="Cambria Math" charset="0"/>
                          </a:rPr>
                          <m:t>0.8</m:t>
                        </m:r>
                      </m:sup>
                    </m:sSubSup>
                    <m:r>
                      <a:rPr kumimoji="1" lang="en-US" altLang="zh-CN" sz="1200" b="0" i="1" smtClean="0">
                        <a:latin typeface="Cambria Math" charset="0"/>
                        <a:ea typeface="Cambria Math" charset="0"/>
                        <a:cs typeface="Cambria Math" charset="0"/>
                      </a:rPr>
                      <m:t> </m:t>
                    </m:r>
                    <m:r>
                      <a:rPr kumimoji="1" lang="en-US" altLang="zh-CN" sz="1200" b="0" i="1" smtClean="0">
                        <a:latin typeface="Cambria Math" charset="0"/>
                        <a:ea typeface="Cambria Math" charset="0"/>
                        <a:cs typeface="Cambria Math" charset="0"/>
                      </a:rPr>
                      <m:t>𝐽</m:t>
                    </m:r>
                    <m:sSup>
                      <m:sSupPr>
                        <m:ctrlPr>
                          <a:rPr kumimoji="1" lang="en-US" altLang="zh-CN" sz="1200" b="0" i="1" smtClean="0">
                            <a:latin typeface="Cambria Math" charset="0"/>
                            <a:ea typeface="Cambria Math" charset="0"/>
                            <a:cs typeface="Cambria Math" charset="0"/>
                          </a:rPr>
                        </m:ctrlPr>
                      </m:sSupPr>
                      <m:e>
                        <m:r>
                          <a:rPr kumimoji="1" lang="en-US" altLang="zh-CN" sz="1200" b="0" i="1" smtClean="0">
                            <a:latin typeface="Cambria Math" charset="0"/>
                            <a:ea typeface="Cambria Math" charset="0"/>
                            <a:cs typeface="Cambria Math" charset="0"/>
                          </a:rPr>
                          <m:t>(</m:t>
                        </m:r>
                        <m:r>
                          <a:rPr kumimoji="1" lang="en-US" altLang="zh-CN" sz="1200" b="0" i="1" smtClean="0">
                            <a:latin typeface="Cambria Math" charset="0"/>
                            <a:ea typeface="Cambria Math" charset="0"/>
                            <a:cs typeface="Cambria Math" charset="0"/>
                          </a:rPr>
                          <m:t>𝑚𝐾𝑠</m:t>
                        </m:r>
                        <m:r>
                          <a:rPr kumimoji="1" lang="en-US" altLang="zh-CN" sz="1200" b="0" i="1" smtClean="0">
                            <a:latin typeface="Cambria Math" charset="0"/>
                            <a:ea typeface="Cambria Math" charset="0"/>
                            <a:cs typeface="Cambria Math" charset="0"/>
                          </a:rPr>
                          <m:t>)</m:t>
                        </m:r>
                      </m:e>
                      <m:sup>
                        <m:r>
                          <a:rPr kumimoji="1" lang="en-US" altLang="zh-CN" sz="1200" b="0" i="1" smtClean="0">
                            <a:latin typeface="Cambria Math" charset="0"/>
                            <a:ea typeface="Cambria Math" charset="0"/>
                            <a:cs typeface="Cambria Math" charset="0"/>
                          </a:rPr>
                          <m:t>−1</m:t>
                        </m:r>
                      </m:sup>
                    </m:sSup>
                  </m:oMath>
                </a14:m>
                <a:endParaRPr kumimoji="1" lang="zh-CN" altLang="en-US" sz="1200" dirty="0">
                  <a:latin typeface="Times New Roman" charset="0"/>
                  <a:ea typeface="Times New Roman" charset="0"/>
                  <a:cs typeface="Times New Roman" charset="0"/>
                </a:endParaRPr>
              </a:p>
              <a:p>
                <a:r>
                  <a:rPr kumimoji="1" lang="en-US" altLang="zh-CN" sz="1600" dirty="0"/>
                  <a:t> </a:t>
                </a:r>
              </a:p>
              <a:p>
                <a:r>
                  <a:rPr kumimoji="1" lang="en-US" altLang="zh-CN" sz="1600" dirty="0">
                    <a:latin typeface="Times New Roman" charset="0"/>
                    <a:ea typeface="Times New Roman" charset="0"/>
                    <a:cs typeface="Times New Roman" charset="0"/>
                  </a:rPr>
                  <a:t>➣ </a:t>
                </a:r>
                <a:r>
                  <a:rPr kumimoji="1" lang="en-US" altLang="zh-CN" sz="1400" dirty="0">
                    <a:latin typeface="Times New Roman" charset="0"/>
                    <a:ea typeface="Times New Roman" charset="0"/>
                    <a:cs typeface="Times New Roman" charset="0"/>
                  </a:rPr>
                  <a:t>Temperature variation caused by wave dissipation can exceed the observed </a:t>
                </a:r>
                <a:r>
                  <a:rPr kumimoji="1" lang="en-US" altLang="zh-CN" sz="1400" b="1" dirty="0">
                    <a:latin typeface="Times New Roman" charset="0"/>
                    <a:ea typeface="Times New Roman" charset="0"/>
                    <a:cs typeface="Times New Roman" charset="0"/>
                  </a:rPr>
                  <a:t>60K</a:t>
                </a:r>
                <a:r>
                  <a:rPr kumimoji="1" lang="en-US" altLang="zh-CN" sz="1400" dirty="0">
                    <a:latin typeface="Times New Roman" charset="0"/>
                    <a:ea typeface="Times New Roman" charset="0"/>
                    <a:cs typeface="Times New Roman" charset="0"/>
                  </a:rPr>
                  <a:t>, but this variation may be different when considering other major radiative heating/cooling rates such as HCN cooling and aerosol heating.</a:t>
                </a:r>
                <a:endParaRPr kumimoji="1" lang="zh-CN" altLang="en-US" sz="1400" dirty="0"/>
              </a:p>
            </p:txBody>
          </p:sp>
        </mc:Choice>
        <mc:Fallback xmlns="">
          <p:sp>
            <p:nvSpPr>
              <p:cNvPr id="94" name="文本框 93"/>
              <p:cNvSpPr txBox="1">
                <a:spLocks noRot="1" noChangeAspect="1" noMove="1" noResize="1" noEditPoints="1" noAdjustHandles="1" noChangeArrowheads="1" noChangeShapeType="1" noTextEdit="1"/>
              </p:cNvSpPr>
              <p:nvPr/>
            </p:nvSpPr>
            <p:spPr>
              <a:xfrm>
                <a:off x="7341838" y="19532539"/>
                <a:ext cx="3031301" cy="2675348"/>
              </a:xfrm>
              <a:prstGeom prst="rect">
                <a:avLst/>
              </a:prstGeom>
              <a:blipFill rotWithShape="0">
                <a:blip r:embed="rId33"/>
                <a:stretch>
                  <a:fillRect l="-1004" t="-911" b="-1367"/>
                </a:stretch>
              </a:blipFill>
            </p:spPr>
            <p:txBody>
              <a:bodyPr/>
              <a:lstStyle/>
              <a:p>
                <a:r>
                  <a:rPr lang="zh-CN" altLang="en-US">
                    <a:noFill/>
                  </a:rPr>
                  <a:t> </a:t>
                </a:r>
              </a:p>
            </p:txBody>
          </p:sp>
        </mc:Fallback>
      </mc:AlternateContent>
      <p:sp>
        <p:nvSpPr>
          <p:cNvPr id="46" name="矩形 45"/>
          <p:cNvSpPr/>
          <p:nvPr/>
        </p:nvSpPr>
        <p:spPr>
          <a:xfrm>
            <a:off x="7281059" y="6212233"/>
            <a:ext cx="7056813" cy="3373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7080718" y="6187374"/>
            <a:ext cx="3128721" cy="369332"/>
          </a:xfrm>
          <a:prstGeom prst="rect">
            <a:avLst/>
          </a:prstGeom>
          <a:noFill/>
        </p:spPr>
        <p:txBody>
          <a:bodyPr wrap="square" rtlCol="0">
            <a:spAutoFit/>
          </a:bodyPr>
          <a:lstStyle/>
          <a:p>
            <a:pPr algn="ctr"/>
            <a:r>
              <a:rPr kumimoji="1" lang="en-US" altLang="zh-CN" sz="1800" b="1" dirty="0">
                <a:solidFill>
                  <a:srgbClr val="FFFF00"/>
                </a:solidFill>
                <a:latin typeface="Times New Roman" charset="0"/>
                <a:ea typeface="Times New Roman" charset="0"/>
                <a:cs typeface="Times New Roman" charset="0"/>
              </a:rPr>
              <a:t>Wave Damping Properties</a:t>
            </a:r>
            <a:endParaRPr kumimoji="1" lang="zh-CN" altLang="en-US" sz="1800" b="1" dirty="0">
              <a:solidFill>
                <a:srgbClr val="FFFF00"/>
              </a:solidFill>
              <a:latin typeface="Times New Roman" charset="0"/>
              <a:ea typeface="Times New Roman" charset="0"/>
              <a:cs typeface="Times New Roman" charset="0"/>
            </a:endParaRPr>
          </a:p>
        </p:txBody>
      </p:sp>
      <p:pic>
        <p:nvPicPr>
          <p:cNvPr id="12" name="图片 1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925959" y="3185535"/>
            <a:ext cx="462328" cy="462328"/>
          </a:xfrm>
          <a:prstGeom prst="rect">
            <a:avLst/>
          </a:prstGeom>
        </p:spPr>
      </p:pic>
      <p:pic>
        <p:nvPicPr>
          <p:cNvPr id="89" name="图片 8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347" y="3224289"/>
            <a:ext cx="462328" cy="462328"/>
          </a:xfrm>
          <a:prstGeom prst="rect">
            <a:avLst/>
          </a:prstGeom>
        </p:spPr>
      </p:pic>
    </p:spTree>
    <p:extLst>
      <p:ext uri="{BB962C8B-B14F-4D97-AF65-F5344CB8AC3E}">
        <p14:creationId xmlns:p14="http://schemas.microsoft.com/office/powerpoint/2010/main" val="17038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6" grpId="0"/>
      <p:bldP spid="90"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3356</TotalTime>
  <Words>2234</Words>
  <Application>Microsoft Macintosh PowerPoint</Application>
  <PresentationFormat>自定义</PresentationFormat>
  <Paragraphs>131</Paragraphs>
  <Slides>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vt:i4>
      </vt:variant>
    </vt:vector>
  </HeadingPairs>
  <TitlesOfParts>
    <vt:vector size="11" baseType="lpstr">
      <vt:lpstr>Calibri</vt:lpstr>
      <vt:lpstr>Calibri Light</vt:lpstr>
      <vt:lpstr>Cambria Math</vt:lpstr>
      <vt:lpstr>DengXian</vt:lpstr>
      <vt:lpstr>Mangal</vt:lpstr>
      <vt:lpstr>Superclarendon</vt:lpstr>
      <vt:lpstr>Times New Roman</vt:lpstr>
      <vt:lpstr>宋体</vt:lpstr>
      <vt:lpstr>Arial</vt:lpstr>
      <vt:lpstr>Office 主题</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116</cp:revision>
  <cp:lastPrinted>2019-07-20T09:00:23Z</cp:lastPrinted>
  <dcterms:created xsi:type="dcterms:W3CDTF">2019-07-08T12:39:45Z</dcterms:created>
  <dcterms:modified xsi:type="dcterms:W3CDTF">2019-07-20T09:01:23Z</dcterms:modified>
</cp:coreProperties>
</file>